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3" r:id="rId1"/>
  </p:sldMasterIdLst>
  <p:notesMasterIdLst>
    <p:notesMasterId r:id="rId44"/>
  </p:notesMasterIdLst>
  <p:handoutMasterIdLst>
    <p:handoutMasterId r:id="rId45"/>
  </p:handoutMasterIdLst>
  <p:sldIdLst>
    <p:sldId id="582" r:id="rId2"/>
    <p:sldId id="668" r:id="rId3"/>
    <p:sldId id="585" r:id="rId4"/>
    <p:sldId id="611" r:id="rId5"/>
    <p:sldId id="679" r:id="rId6"/>
    <p:sldId id="708" r:id="rId7"/>
    <p:sldId id="678" r:id="rId8"/>
    <p:sldId id="683" r:id="rId9"/>
    <p:sldId id="670" r:id="rId10"/>
    <p:sldId id="706" r:id="rId11"/>
    <p:sldId id="707" r:id="rId12"/>
    <p:sldId id="709" r:id="rId13"/>
    <p:sldId id="618" r:id="rId14"/>
    <p:sldId id="721" r:id="rId15"/>
    <p:sldId id="619" r:id="rId16"/>
    <p:sldId id="620" r:id="rId17"/>
    <p:sldId id="621" r:id="rId18"/>
    <p:sldId id="623" r:id="rId19"/>
    <p:sldId id="624" r:id="rId20"/>
    <p:sldId id="625" r:id="rId21"/>
    <p:sldId id="626" r:id="rId22"/>
    <p:sldId id="627" r:id="rId23"/>
    <p:sldId id="628" r:id="rId24"/>
    <p:sldId id="711" r:id="rId25"/>
    <p:sldId id="687" r:id="rId26"/>
    <p:sldId id="710" r:id="rId27"/>
    <p:sldId id="652" r:id="rId28"/>
    <p:sldId id="659" r:id="rId29"/>
    <p:sldId id="655" r:id="rId30"/>
    <p:sldId id="712" r:id="rId31"/>
    <p:sldId id="713" r:id="rId32"/>
    <p:sldId id="714" r:id="rId33"/>
    <p:sldId id="715" r:id="rId34"/>
    <p:sldId id="716" r:id="rId35"/>
    <p:sldId id="717" r:id="rId36"/>
    <p:sldId id="718" r:id="rId37"/>
    <p:sldId id="719" r:id="rId38"/>
    <p:sldId id="720" r:id="rId39"/>
    <p:sldId id="649" r:id="rId40"/>
    <p:sldId id="684" r:id="rId41"/>
    <p:sldId id="650" r:id="rId42"/>
    <p:sldId id="691"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hnathan Rush" initials="JR"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a:srgbClr val="DDDDDD"/>
    <a:srgbClr val="E8961E"/>
    <a:srgbClr val="ED7D15"/>
    <a:srgbClr val="F6B00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59" autoAdjust="0"/>
    <p:restoredTop sz="84732" autoAdjust="0"/>
  </p:normalViewPr>
  <p:slideViewPr>
    <p:cSldViewPr snapToGrid="0" snapToObjects="1">
      <p:cViewPr varScale="1">
        <p:scale>
          <a:sx n="98" d="100"/>
          <a:sy n="98" d="100"/>
        </p:scale>
        <p:origin x="2010"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156B7C1-BB82-2C46-BA0C-D02FAD3BA38A}" type="datetimeFigureOut">
              <a:rPr lang="en-US" smtClean="0"/>
              <a:t>2/16/2016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BB02150-0436-8C46-AF55-6470FB23F6A5}" type="slidenum">
              <a:rPr lang="en-US" smtClean="0"/>
              <a:t>‹#›</a:t>
            </a:fld>
            <a:endParaRPr lang="en-US"/>
          </a:p>
        </p:txBody>
      </p:sp>
    </p:spTree>
    <p:extLst>
      <p:ext uri="{BB962C8B-B14F-4D97-AF65-F5344CB8AC3E}">
        <p14:creationId xmlns:p14="http://schemas.microsoft.com/office/powerpoint/2010/main" val="270926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76CF14D-2CD2-6A4A-8281-4ADC4B36E4DD}" type="datetimeFigureOut">
              <a:rPr lang="en-US" smtClean="0"/>
              <a:t>2/16/2016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8BC009-2ADF-2041-BCE7-F37E35972E70}" type="slidenum">
              <a:rPr lang="en-US" smtClean="0"/>
              <a:t>‹#›</a:t>
            </a:fld>
            <a:endParaRPr lang="en-US"/>
          </a:p>
        </p:txBody>
      </p:sp>
    </p:spTree>
    <p:extLst>
      <p:ext uri="{BB962C8B-B14F-4D97-AF65-F5344CB8AC3E}">
        <p14:creationId xmlns:p14="http://schemas.microsoft.com/office/powerpoint/2010/main" val="47777256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iki.apache.org/hadoop/SecondaryNameNode"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1</a:t>
            </a:fld>
            <a:endParaRPr lang="en-US"/>
          </a:p>
        </p:txBody>
      </p:sp>
    </p:spTree>
    <p:extLst>
      <p:ext uri="{BB962C8B-B14F-4D97-AF65-F5344CB8AC3E}">
        <p14:creationId xmlns:p14="http://schemas.microsoft.com/office/powerpoint/2010/main" val="6646654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weights as </a:t>
            </a:r>
            <a:r>
              <a:rPr lang="en-US" smtClean="0"/>
              <a:t>an option, applying values, </a:t>
            </a:r>
            <a:r>
              <a:rPr lang="en-US" dirty="0" smtClean="0"/>
              <a:t>perhaps by category or spatial bounding box.</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19</a:t>
            </a:fld>
            <a:endParaRPr lang="en-US"/>
          </a:p>
        </p:txBody>
      </p:sp>
    </p:spTree>
    <p:extLst>
      <p:ext uri="{BB962C8B-B14F-4D97-AF65-F5344CB8AC3E}">
        <p14:creationId xmlns:p14="http://schemas.microsoft.com/office/powerpoint/2010/main" val="1212897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Summary. </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21</a:t>
            </a:fld>
            <a:endParaRPr lang="en-US"/>
          </a:p>
        </p:txBody>
      </p:sp>
    </p:spTree>
    <p:extLst>
      <p:ext uri="{BB962C8B-B14F-4D97-AF65-F5344CB8AC3E}">
        <p14:creationId xmlns:p14="http://schemas.microsoft.com/office/powerpoint/2010/main" val="26108006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in the memory of the mapper. </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22</a:t>
            </a:fld>
            <a:endParaRPr lang="en-US"/>
          </a:p>
        </p:txBody>
      </p:sp>
    </p:spTree>
    <p:extLst>
      <p:ext uri="{BB962C8B-B14F-4D97-AF65-F5344CB8AC3E}">
        <p14:creationId xmlns:p14="http://schemas.microsoft.com/office/powerpoint/2010/main" val="9100141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27</a:t>
            </a:fld>
            <a:endParaRPr lang="en-US"/>
          </a:p>
        </p:txBody>
      </p:sp>
    </p:spTree>
    <p:extLst>
      <p:ext uri="{BB962C8B-B14F-4D97-AF65-F5344CB8AC3E}">
        <p14:creationId xmlns:p14="http://schemas.microsoft.com/office/powerpoint/2010/main" val="4168704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code</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28</a:t>
            </a:fld>
            <a:endParaRPr lang="en-US"/>
          </a:p>
        </p:txBody>
      </p:sp>
    </p:spTree>
    <p:extLst>
      <p:ext uri="{BB962C8B-B14F-4D97-AF65-F5344CB8AC3E}">
        <p14:creationId xmlns:p14="http://schemas.microsoft.com/office/powerpoint/2010/main" val="1277167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2/16/2016 10:49 AM</a:t>
            </a:fld>
            <a:endParaRPr lang="en-US"/>
          </a:p>
        </p:txBody>
      </p:sp>
      <p:sp>
        <p:nvSpPr>
          <p:cNvPr id="6" name="Footer Placeholder 5"/>
          <p:cNvSpPr>
            <a:spLocks noGrp="1"/>
          </p:cNvSpPr>
          <p:nvPr>
            <p:ph type="ftr" sz="quarter" idx="12"/>
          </p:nvPr>
        </p:nvSpPr>
        <p:spPr/>
        <p:txBody>
          <a:bodyPr/>
          <a:lstStyle/>
          <a:p>
            <a:r>
              <a:rPr lang="en-US" dirty="0" smtClean="0">
                <a:solidFill>
                  <a:srgbClr val="000000"/>
                </a:solidFill>
              </a:rPr>
              <a:t>© 2007 Microsoft Corporation. All rights reserved</a:t>
            </a:r>
            <a:r>
              <a:rPr lang="en-US" smtClean="0">
                <a:solidFill>
                  <a:srgbClr val="000000"/>
                </a:solidFill>
              </a:rPr>
              <a:t>. Microsoft, Windows, </a:t>
            </a:r>
            <a:r>
              <a:rPr lang="en-US" dirty="0" smtClean="0">
                <a:solidFill>
                  <a:srgbClr val="000000"/>
                </a:solidFill>
              </a:rPr>
              <a:t>Windows Vista and other product names are or may be registered trademarks and/or trademarks in the U.S. and/or other countries.</a:t>
            </a:r>
          </a:p>
          <a:p>
            <a:r>
              <a:rPr lang="en-US" dirty="0" smtClean="0">
                <a:solidFill>
                  <a:srgbClr val="000000"/>
                </a:solidFill>
              </a:rPr>
              <a:t>The information herein is for informational purposes only and represents the current view of Microsoft Corporation as of the date of this presentation.  Because Microsoft must respond to changing </a:t>
            </a:r>
            <a:r>
              <a:rPr lang="en-US" smtClean="0">
                <a:solidFill>
                  <a:srgbClr val="000000"/>
                </a:solidFill>
              </a:rPr>
              <a:t>market conditions, </a:t>
            </a:r>
            <a:r>
              <a:rPr lang="en-US" dirty="0" smtClean="0">
                <a:solidFill>
                  <a:srgbClr val="000000"/>
                </a:solidFill>
              </a:rPr>
              <a:t>it should not be interpreted to be a commitment on the part </a:t>
            </a:r>
            <a:r>
              <a:rPr lang="en-US" smtClean="0">
                <a:solidFill>
                  <a:srgbClr val="000000"/>
                </a:solidFill>
              </a:rPr>
              <a:t>of Microsoft, </a:t>
            </a:r>
            <a:r>
              <a:rPr lang="en-US" dirty="0" smtClean="0">
                <a:solidFill>
                  <a:srgbClr val="000000"/>
                </a:solidFill>
              </a:rPr>
              <a:t>and Microsoft cannot guarantee the accuracy of any information provided after the date of this presentation.  </a:t>
            </a:r>
            <a:br>
              <a:rPr lang="en-US" dirty="0" smtClean="0">
                <a:solidFill>
                  <a:srgbClr val="000000"/>
                </a:solidFill>
              </a:rPr>
            </a:br>
            <a:r>
              <a:rPr lang="en-US" dirty="0" smtClean="0">
                <a:solidFill>
                  <a:srgbClr val="000000"/>
                </a:solidFill>
              </a:rPr>
              <a:t>MICROSOFT MAKES </a:t>
            </a:r>
            <a:r>
              <a:rPr lang="en-US" smtClean="0">
                <a:solidFill>
                  <a:srgbClr val="000000"/>
                </a:solidFill>
              </a:rPr>
              <a:t>NO WARRANTIES, EXPRESS, </a:t>
            </a:r>
            <a:r>
              <a:rPr lang="en-US" dirty="0" smtClean="0">
                <a:solidFill>
                  <a:srgbClr val="000000"/>
                </a:solidFill>
              </a:rPr>
              <a:t>IMPLIED </a:t>
            </a:r>
            <a:r>
              <a:rPr lang="en-US" smtClean="0">
                <a:solidFill>
                  <a:srgbClr val="000000"/>
                </a:solidFill>
              </a:rPr>
              <a:t>OR STATUTORY, </a:t>
            </a:r>
            <a:r>
              <a:rPr lang="en-US" dirty="0" smtClean="0">
                <a:solidFill>
                  <a:srgbClr val="000000"/>
                </a:solidFill>
              </a:rPr>
              <a:t>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29</a:t>
            </a:fld>
            <a:endParaRPr lang="en-US" dirty="0"/>
          </a:p>
        </p:txBody>
      </p:sp>
    </p:spTree>
    <p:extLst>
      <p:ext uri="{BB962C8B-B14F-4D97-AF65-F5344CB8AC3E}">
        <p14:creationId xmlns:p14="http://schemas.microsoft.com/office/powerpoint/2010/main" val="5764651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Putting a file into HDFS involves</a:t>
            </a:r>
            <a:r>
              <a:rPr lang="en-US" baseline="0" dirty="0" smtClean="0"/>
              <a:t> the </a:t>
            </a:r>
            <a:r>
              <a:rPr lang="en-US" baseline="0" smtClean="0"/>
              <a:t>following steps:</a:t>
            </a:r>
          </a:p>
          <a:p>
            <a:endParaRPr lang="en-US"/>
          </a:p>
        </p:txBody>
      </p:sp>
      <p:sp>
        <p:nvSpPr>
          <p:cNvPr id="4" name="Slide Number Placeholder 3"/>
          <p:cNvSpPr>
            <a:spLocks noGrp="1"/>
          </p:cNvSpPr>
          <p:nvPr>
            <p:ph type="sldNum" sz="quarter" idx="10"/>
          </p:nvPr>
        </p:nvSpPr>
        <p:spPr/>
        <p:txBody>
          <a:bodyPr/>
          <a:lstStyle/>
          <a:p>
            <a:fld id="{6C8BC009-2ADF-2041-BCE7-F37E35972E70}" type="slidenum">
              <a:rPr lang="en-US" smtClean="0"/>
              <a:t>30</a:t>
            </a:fld>
            <a:endParaRPr lang="en-US"/>
          </a:p>
        </p:txBody>
      </p:sp>
    </p:spTree>
    <p:extLst>
      <p:ext uri="{BB962C8B-B14F-4D97-AF65-F5344CB8AC3E}">
        <p14:creationId xmlns:p14="http://schemas.microsoft.com/office/powerpoint/2010/main" val="3643178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Pig was</a:t>
            </a:r>
            <a:r>
              <a:rPr lang="en-US" baseline="0" dirty="0" smtClean="0"/>
              <a:t> created at Yahoo. To make it easier to analyze the data in your HDFS without the complexities of writing a traditional </a:t>
            </a:r>
            <a:r>
              <a:rPr lang="en-US" baseline="0" dirty="0" err="1" smtClean="0"/>
              <a:t>Mapreduce</a:t>
            </a:r>
            <a:r>
              <a:rPr lang="en-US" baseline="0" dirty="0" smtClean="0"/>
              <a:t> program.</a:t>
            </a:r>
          </a:p>
          <a:p>
            <a:r>
              <a:rPr lang="en-US" baseline="0" dirty="0" smtClean="0"/>
              <a:t>Pig abstract away these complexities.</a:t>
            </a:r>
          </a:p>
          <a:p>
            <a:r>
              <a:rPr lang="en-US" sz="1200" kern="1200" dirty="0" smtClean="0">
                <a:solidFill>
                  <a:schemeClr val="tx1"/>
                </a:solidFill>
                <a:latin typeface="+mn-lt"/>
                <a:ea typeface="+mn-ea"/>
                <a:cs typeface="+mn-cs"/>
              </a:rPr>
              <a:t>Internally it creates a sequence of </a:t>
            </a:r>
            <a:r>
              <a:rPr lang="en-US" sz="1200" kern="1200" dirty="0" err="1" smtClean="0">
                <a:solidFill>
                  <a:schemeClr val="tx1"/>
                </a:solidFill>
                <a:latin typeface="+mn-lt"/>
                <a:ea typeface="+mn-ea"/>
                <a:cs typeface="+mn-cs"/>
              </a:rPr>
              <a:t>MapReduce</a:t>
            </a:r>
            <a:r>
              <a:rPr lang="en-US" sz="1200" kern="1200" dirty="0" smtClean="0">
                <a:solidFill>
                  <a:schemeClr val="tx1"/>
                </a:solidFill>
                <a:latin typeface="+mn-lt"/>
                <a:ea typeface="+mn-ea"/>
                <a:cs typeface="+mn-cs"/>
              </a:rPr>
              <a:t> jobs,</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31</a:t>
            </a:fld>
            <a:endParaRPr lang="en-US"/>
          </a:p>
        </p:txBody>
      </p:sp>
    </p:spTree>
    <p:extLst>
      <p:ext uri="{BB962C8B-B14F-4D97-AF65-F5344CB8AC3E}">
        <p14:creationId xmlns:p14="http://schemas.microsoft.com/office/powerpoint/2010/main" val="1304310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 am a pig. I let you</a:t>
            </a:r>
            <a:r>
              <a:rPr lang="en-US" baseline="0" dirty="0" smtClean="0"/>
              <a:t> play with the data from HDFS cages. I speak Pig Latin.</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It includes a language, </a:t>
            </a:r>
            <a:r>
              <a:rPr lang="en-US" i="1" dirty="0" smtClean="0"/>
              <a:t>Pig Latin</a:t>
            </a:r>
            <a:r>
              <a:rPr lang="en-US" dirty="0" smtClean="0"/>
              <a:t>, for expressing these data flows.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Pig uses a high-level, SQL-like programming language named Pig Latin. </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Multiple operators, particularly join, are not provided and must instead be written by the user.</a:t>
            </a:r>
          </a:p>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32</a:t>
            </a:fld>
            <a:endParaRPr lang="en-US"/>
          </a:p>
        </p:txBody>
      </p:sp>
    </p:spTree>
    <p:extLst>
      <p:ext uri="{BB962C8B-B14F-4D97-AF65-F5344CB8AC3E}">
        <p14:creationId xmlns:p14="http://schemas.microsoft.com/office/powerpoint/2010/main" val="1929261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Pig can process unstructured data without a schema.</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Pig</a:t>
            </a:r>
            <a:r>
              <a:rPr lang="en-US" baseline="0" dirty="0" smtClean="0"/>
              <a:t> is intended to be a language for parallel data processing. First implemented on </a:t>
            </a:r>
            <a:r>
              <a:rPr lang="en-US" baseline="0" dirty="0" err="1" smtClean="0"/>
              <a:t>Hadoop</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Pig provide user defined functions.</a:t>
            </a:r>
            <a:endParaRPr lang="en-US" dirty="0" smtClean="0"/>
          </a:p>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33</a:t>
            </a:fld>
            <a:endParaRPr lang="en-US"/>
          </a:p>
        </p:txBody>
      </p:sp>
    </p:spTree>
    <p:extLst>
      <p:ext uri="{BB962C8B-B14F-4D97-AF65-F5344CB8AC3E}">
        <p14:creationId xmlns:p14="http://schemas.microsoft.com/office/powerpoint/2010/main" val="757855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you give some examples about geospatial</a:t>
            </a:r>
            <a:r>
              <a:rPr lang="en-US" baseline="0" dirty="0" smtClean="0"/>
              <a:t> Big Data</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2</a:t>
            </a:fld>
            <a:endParaRPr lang="en-US"/>
          </a:p>
        </p:txBody>
      </p:sp>
    </p:spTree>
    <p:extLst>
      <p:ext uri="{BB962C8B-B14F-4D97-AF65-F5344CB8AC3E}">
        <p14:creationId xmlns:p14="http://schemas.microsoft.com/office/powerpoint/2010/main" val="4027417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To enter Grunt, invoke Pig with no script or command to run. Typing: pig</a:t>
            </a:r>
          </a:p>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34</a:t>
            </a:fld>
            <a:endParaRPr lang="en-US"/>
          </a:p>
        </p:txBody>
      </p:sp>
    </p:spTree>
    <p:extLst>
      <p:ext uri="{BB962C8B-B14F-4D97-AF65-F5344CB8AC3E}">
        <p14:creationId xmlns:p14="http://schemas.microsoft.com/office/powerpoint/2010/main" val="681804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Int</a:t>
            </a:r>
            <a:r>
              <a:rPr lang="en-US" dirty="0" smtClean="0"/>
              <a:t>:</a:t>
            </a:r>
            <a:r>
              <a:rPr lang="en-US" baseline="0" dirty="0" smtClean="0"/>
              <a:t> a 32-bit signed integer</a:t>
            </a:r>
          </a:p>
          <a:p>
            <a:r>
              <a:rPr lang="en-US" baseline="0" dirty="0" smtClean="0"/>
              <a:t>Long: a 64-bit signed integer</a:t>
            </a:r>
          </a:p>
          <a:p>
            <a:r>
              <a:rPr lang="en-US" baseline="0" dirty="0" smtClean="0"/>
              <a:t>Float: 32 bit floating-point number</a:t>
            </a:r>
          </a:p>
          <a:p>
            <a:r>
              <a:rPr lang="en-US" baseline="0" dirty="0" smtClean="0"/>
              <a:t>Double:64 bit floating-point number</a:t>
            </a:r>
          </a:p>
        </p:txBody>
      </p:sp>
      <p:sp>
        <p:nvSpPr>
          <p:cNvPr id="4" name="Slide Number Placeholder 3"/>
          <p:cNvSpPr>
            <a:spLocks noGrp="1"/>
          </p:cNvSpPr>
          <p:nvPr>
            <p:ph type="sldNum" sz="quarter" idx="10"/>
          </p:nvPr>
        </p:nvSpPr>
        <p:spPr/>
        <p:txBody>
          <a:bodyPr/>
          <a:lstStyle/>
          <a:p>
            <a:fld id="{6C8BC009-2ADF-2041-BCE7-F37E35972E70}" type="slidenum">
              <a:rPr lang="en-US" smtClean="0"/>
              <a:t>35</a:t>
            </a:fld>
            <a:endParaRPr lang="en-US"/>
          </a:p>
        </p:txBody>
      </p:sp>
    </p:spTree>
    <p:extLst>
      <p:ext uri="{BB962C8B-B14F-4D97-AF65-F5344CB8AC3E}">
        <p14:creationId xmlns:p14="http://schemas.microsoft.com/office/powerpoint/2010/main" val="2464301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36</a:t>
            </a:fld>
            <a:endParaRPr lang="en-US"/>
          </a:p>
        </p:txBody>
      </p:sp>
    </p:spTree>
    <p:extLst>
      <p:ext uri="{BB962C8B-B14F-4D97-AF65-F5344CB8AC3E}">
        <p14:creationId xmlns:p14="http://schemas.microsoft.com/office/powerpoint/2010/main" val="19226534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Next,</a:t>
            </a:r>
            <a:r>
              <a:rPr lang="en-US" sz="1200" kern="1200" baseline="0" dirty="0" smtClean="0">
                <a:solidFill>
                  <a:schemeClr val="tx1"/>
                </a:solidFill>
                <a:latin typeface="+mn-lt"/>
                <a:ea typeface="+mn-ea"/>
                <a:cs typeface="+mn-cs"/>
              </a:rPr>
              <a:t> I would like to talk about frequently used operators.</a:t>
            </a:r>
          </a:p>
          <a:p>
            <a:r>
              <a:rPr lang="en-US" dirty="0" smtClean="0"/>
              <a:t>Load/Store</a:t>
            </a:r>
            <a:r>
              <a:rPr lang="en-US" baseline="0" dirty="0" smtClean="0"/>
              <a:t> functions</a:t>
            </a:r>
          </a:p>
          <a:p>
            <a:r>
              <a:rPr lang="en-US" baseline="0" dirty="0" smtClean="0"/>
              <a:t>Diagnostic operators</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Dump is particularly useful during debugging and prototyping sessions. </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37</a:t>
            </a:fld>
            <a:endParaRPr lang="en-US"/>
          </a:p>
        </p:txBody>
      </p:sp>
    </p:spTree>
    <p:extLst>
      <p:ext uri="{BB962C8B-B14F-4D97-AF65-F5344CB8AC3E}">
        <p14:creationId xmlns:p14="http://schemas.microsoft.com/office/powerpoint/2010/main" val="35290696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Relational Operators</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38</a:t>
            </a:fld>
            <a:endParaRPr lang="en-US"/>
          </a:p>
        </p:txBody>
      </p:sp>
    </p:spTree>
    <p:extLst>
      <p:ext uri="{BB962C8B-B14F-4D97-AF65-F5344CB8AC3E}">
        <p14:creationId xmlns:p14="http://schemas.microsoft.com/office/powerpoint/2010/main" val="37574201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2/16/2016 10:49 AM</a:t>
            </a:fld>
            <a:endParaRPr lang="en-US"/>
          </a:p>
        </p:txBody>
      </p:sp>
      <p:sp>
        <p:nvSpPr>
          <p:cNvPr id="6" name="Footer Placeholder 5"/>
          <p:cNvSpPr>
            <a:spLocks noGrp="1"/>
          </p:cNvSpPr>
          <p:nvPr>
            <p:ph type="ftr" sz="quarter" idx="12"/>
          </p:nvPr>
        </p:nvSpPr>
        <p:spPr/>
        <p:txBody>
          <a:bodyPr/>
          <a:lstStyle/>
          <a:p>
            <a:r>
              <a:rPr lang="en-US" dirty="0" smtClean="0">
                <a:solidFill>
                  <a:srgbClr val="000000"/>
                </a:solidFill>
              </a:rPr>
              <a:t>© 2007 Microsoft Corporation. All rights reserved</a:t>
            </a:r>
            <a:r>
              <a:rPr lang="en-US" smtClean="0">
                <a:solidFill>
                  <a:srgbClr val="000000"/>
                </a:solidFill>
              </a:rPr>
              <a:t>. Microsoft, Windows, </a:t>
            </a:r>
            <a:r>
              <a:rPr lang="en-US" dirty="0" smtClean="0">
                <a:solidFill>
                  <a:srgbClr val="000000"/>
                </a:solidFill>
              </a:rPr>
              <a:t>Windows Vista and other product names are or may be registered trademarks and/or trademarks in the U.S. and/or other countries.</a:t>
            </a:r>
          </a:p>
          <a:p>
            <a:r>
              <a:rPr lang="en-US" dirty="0" smtClean="0">
                <a:solidFill>
                  <a:srgbClr val="000000"/>
                </a:solidFill>
              </a:rPr>
              <a:t>The information herein is for informational purposes only and represents the current view of Microsoft Corporation as of the date of this presentation.  Because Microsoft must respond to changing </a:t>
            </a:r>
            <a:r>
              <a:rPr lang="en-US" smtClean="0">
                <a:solidFill>
                  <a:srgbClr val="000000"/>
                </a:solidFill>
              </a:rPr>
              <a:t>market conditions, </a:t>
            </a:r>
            <a:r>
              <a:rPr lang="en-US" dirty="0" smtClean="0">
                <a:solidFill>
                  <a:srgbClr val="000000"/>
                </a:solidFill>
              </a:rPr>
              <a:t>it should not be interpreted to be a commitment on the part </a:t>
            </a:r>
            <a:r>
              <a:rPr lang="en-US" smtClean="0">
                <a:solidFill>
                  <a:srgbClr val="000000"/>
                </a:solidFill>
              </a:rPr>
              <a:t>of Microsoft, </a:t>
            </a:r>
            <a:r>
              <a:rPr lang="en-US" dirty="0" smtClean="0">
                <a:solidFill>
                  <a:srgbClr val="000000"/>
                </a:solidFill>
              </a:rPr>
              <a:t>and Microsoft cannot guarantee the accuracy of any information provided after the date of this presentation.  </a:t>
            </a:r>
            <a:br>
              <a:rPr lang="en-US" dirty="0" smtClean="0">
                <a:solidFill>
                  <a:srgbClr val="000000"/>
                </a:solidFill>
              </a:rPr>
            </a:br>
            <a:r>
              <a:rPr lang="en-US" dirty="0" smtClean="0">
                <a:solidFill>
                  <a:srgbClr val="000000"/>
                </a:solidFill>
              </a:rPr>
              <a:t>MICROSOFT MAKES </a:t>
            </a:r>
            <a:r>
              <a:rPr lang="en-US" smtClean="0">
                <a:solidFill>
                  <a:srgbClr val="000000"/>
                </a:solidFill>
              </a:rPr>
              <a:t>NO WARRANTIES, EXPRESS, </a:t>
            </a:r>
            <a:r>
              <a:rPr lang="en-US" dirty="0" smtClean="0">
                <a:solidFill>
                  <a:srgbClr val="000000"/>
                </a:solidFill>
              </a:rPr>
              <a:t>IMPLIED </a:t>
            </a:r>
            <a:r>
              <a:rPr lang="en-US" smtClean="0">
                <a:solidFill>
                  <a:srgbClr val="000000"/>
                </a:solidFill>
              </a:rPr>
              <a:t>OR STATUTORY, </a:t>
            </a:r>
            <a:r>
              <a:rPr lang="en-US" dirty="0" smtClean="0">
                <a:solidFill>
                  <a:srgbClr val="000000"/>
                </a:solidFill>
              </a:rPr>
              <a:t>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39</a:t>
            </a:fld>
            <a:endParaRPr lang="en-US" dirty="0"/>
          </a:p>
        </p:txBody>
      </p:sp>
    </p:spTree>
    <p:extLst>
      <p:ext uri="{BB962C8B-B14F-4D97-AF65-F5344CB8AC3E}">
        <p14:creationId xmlns:p14="http://schemas.microsoft.com/office/powerpoint/2010/main" val="40933812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2/16/2016 10:49 AM</a:t>
            </a:fld>
            <a:endParaRPr lang="en-US"/>
          </a:p>
        </p:txBody>
      </p:sp>
      <p:sp>
        <p:nvSpPr>
          <p:cNvPr id="6" name="Footer Placeholder 5"/>
          <p:cNvSpPr>
            <a:spLocks noGrp="1"/>
          </p:cNvSpPr>
          <p:nvPr>
            <p:ph type="ftr" sz="quarter" idx="12"/>
          </p:nvPr>
        </p:nvSpPr>
        <p:spPr/>
        <p:txBody>
          <a:bodyPr/>
          <a:lstStyle/>
          <a:p>
            <a:r>
              <a:rPr lang="en-US" dirty="0" smtClean="0">
                <a:solidFill>
                  <a:srgbClr val="000000"/>
                </a:solidFill>
              </a:rPr>
              <a:t>© 2007 Microsoft Corporation. All rights reserved</a:t>
            </a:r>
            <a:r>
              <a:rPr lang="en-US" smtClean="0">
                <a:solidFill>
                  <a:srgbClr val="000000"/>
                </a:solidFill>
              </a:rPr>
              <a:t>. Microsoft, Windows, </a:t>
            </a:r>
            <a:r>
              <a:rPr lang="en-US" dirty="0" smtClean="0">
                <a:solidFill>
                  <a:srgbClr val="000000"/>
                </a:solidFill>
              </a:rPr>
              <a:t>Windows Vista and other product names are or may be registered trademarks and/or trademarks in the U.S. and/or other countries.</a:t>
            </a:r>
          </a:p>
          <a:p>
            <a:r>
              <a:rPr lang="en-US" dirty="0" smtClean="0">
                <a:solidFill>
                  <a:srgbClr val="000000"/>
                </a:solidFill>
              </a:rPr>
              <a:t>The information herein is for informational purposes only and represents the current view of Microsoft Corporation as of the date of this presentation.  Because Microsoft must respond to changing </a:t>
            </a:r>
            <a:r>
              <a:rPr lang="en-US" smtClean="0">
                <a:solidFill>
                  <a:srgbClr val="000000"/>
                </a:solidFill>
              </a:rPr>
              <a:t>market conditions, </a:t>
            </a:r>
            <a:r>
              <a:rPr lang="en-US" dirty="0" smtClean="0">
                <a:solidFill>
                  <a:srgbClr val="000000"/>
                </a:solidFill>
              </a:rPr>
              <a:t>it should not be interpreted to be a commitment on the part </a:t>
            </a:r>
            <a:r>
              <a:rPr lang="en-US" smtClean="0">
                <a:solidFill>
                  <a:srgbClr val="000000"/>
                </a:solidFill>
              </a:rPr>
              <a:t>of Microsoft, </a:t>
            </a:r>
            <a:r>
              <a:rPr lang="en-US" dirty="0" smtClean="0">
                <a:solidFill>
                  <a:srgbClr val="000000"/>
                </a:solidFill>
              </a:rPr>
              <a:t>and Microsoft cannot guarantee the accuracy of any information provided after the date of this presentation.  </a:t>
            </a:r>
            <a:br>
              <a:rPr lang="en-US" dirty="0" smtClean="0">
                <a:solidFill>
                  <a:srgbClr val="000000"/>
                </a:solidFill>
              </a:rPr>
            </a:br>
            <a:r>
              <a:rPr lang="en-US" dirty="0" smtClean="0">
                <a:solidFill>
                  <a:srgbClr val="000000"/>
                </a:solidFill>
              </a:rPr>
              <a:t>MICROSOFT MAKES </a:t>
            </a:r>
            <a:r>
              <a:rPr lang="en-US" smtClean="0">
                <a:solidFill>
                  <a:srgbClr val="000000"/>
                </a:solidFill>
              </a:rPr>
              <a:t>NO WARRANTIES, EXPRESS, </a:t>
            </a:r>
            <a:r>
              <a:rPr lang="en-US" dirty="0" smtClean="0">
                <a:solidFill>
                  <a:srgbClr val="000000"/>
                </a:solidFill>
              </a:rPr>
              <a:t>IMPLIED </a:t>
            </a:r>
            <a:r>
              <a:rPr lang="en-US" smtClean="0">
                <a:solidFill>
                  <a:srgbClr val="000000"/>
                </a:solidFill>
              </a:rPr>
              <a:t>OR STATUTORY, </a:t>
            </a:r>
            <a:r>
              <a:rPr lang="en-US" dirty="0" smtClean="0">
                <a:solidFill>
                  <a:srgbClr val="000000"/>
                </a:solidFill>
              </a:rPr>
              <a:t>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41</a:t>
            </a:fld>
            <a:endParaRPr lang="en-US" dirty="0"/>
          </a:p>
        </p:txBody>
      </p:sp>
    </p:spTree>
    <p:extLst>
      <p:ext uri="{BB962C8B-B14F-4D97-AF65-F5344CB8AC3E}">
        <p14:creationId xmlns:p14="http://schemas.microsoft.com/office/powerpoint/2010/main" val="35575752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2/16/2016 10:49 AM</a:t>
            </a:fld>
            <a:endParaRPr lang="en-US"/>
          </a:p>
        </p:txBody>
      </p:sp>
      <p:sp>
        <p:nvSpPr>
          <p:cNvPr id="6" name="Footer Placeholder 5"/>
          <p:cNvSpPr>
            <a:spLocks noGrp="1"/>
          </p:cNvSpPr>
          <p:nvPr>
            <p:ph type="ftr" sz="quarter" idx="12"/>
          </p:nvPr>
        </p:nvSpPr>
        <p:spPr/>
        <p:txBody>
          <a:bodyPr/>
          <a:lstStyle/>
          <a:p>
            <a:r>
              <a:rPr lang="en-US" dirty="0" smtClean="0">
                <a:solidFill>
                  <a:srgbClr val="000000"/>
                </a:solidFill>
              </a:rPr>
              <a:t>© 2007 Microsoft Corporation. All rights reserved</a:t>
            </a:r>
            <a:r>
              <a:rPr lang="en-US" smtClean="0">
                <a:solidFill>
                  <a:srgbClr val="000000"/>
                </a:solidFill>
              </a:rPr>
              <a:t>. Microsoft, Windows, </a:t>
            </a:r>
            <a:r>
              <a:rPr lang="en-US" dirty="0" smtClean="0">
                <a:solidFill>
                  <a:srgbClr val="000000"/>
                </a:solidFill>
              </a:rPr>
              <a:t>Windows Vista and other product names are or may be registered trademarks and/or trademarks in the U.S. and/or other countries.</a:t>
            </a:r>
          </a:p>
          <a:p>
            <a:r>
              <a:rPr lang="en-US" dirty="0" smtClean="0">
                <a:solidFill>
                  <a:srgbClr val="000000"/>
                </a:solidFill>
              </a:rPr>
              <a:t>The information herein is for informational purposes only and represents the current view of Microsoft Corporation as of the date of this presentation.  Because Microsoft must respond to changing </a:t>
            </a:r>
            <a:r>
              <a:rPr lang="en-US" smtClean="0">
                <a:solidFill>
                  <a:srgbClr val="000000"/>
                </a:solidFill>
              </a:rPr>
              <a:t>market conditions, </a:t>
            </a:r>
            <a:r>
              <a:rPr lang="en-US" dirty="0" smtClean="0">
                <a:solidFill>
                  <a:srgbClr val="000000"/>
                </a:solidFill>
              </a:rPr>
              <a:t>it should not be interpreted to be a commitment on the part </a:t>
            </a:r>
            <a:r>
              <a:rPr lang="en-US" smtClean="0">
                <a:solidFill>
                  <a:srgbClr val="000000"/>
                </a:solidFill>
              </a:rPr>
              <a:t>of Microsoft, </a:t>
            </a:r>
            <a:r>
              <a:rPr lang="en-US" dirty="0" smtClean="0">
                <a:solidFill>
                  <a:srgbClr val="000000"/>
                </a:solidFill>
              </a:rPr>
              <a:t>and Microsoft cannot guarantee the accuracy of any information provided after the date of this presentation.  </a:t>
            </a:r>
            <a:br>
              <a:rPr lang="en-US" dirty="0" smtClean="0">
                <a:solidFill>
                  <a:srgbClr val="000000"/>
                </a:solidFill>
              </a:rPr>
            </a:br>
            <a:r>
              <a:rPr lang="en-US" dirty="0" smtClean="0">
                <a:solidFill>
                  <a:srgbClr val="000000"/>
                </a:solidFill>
              </a:rPr>
              <a:t>MICROSOFT MAKES </a:t>
            </a:r>
            <a:r>
              <a:rPr lang="en-US" smtClean="0">
                <a:solidFill>
                  <a:srgbClr val="000000"/>
                </a:solidFill>
              </a:rPr>
              <a:t>NO WARRANTIES, EXPRESS, </a:t>
            </a:r>
            <a:r>
              <a:rPr lang="en-US" dirty="0" smtClean="0">
                <a:solidFill>
                  <a:srgbClr val="000000"/>
                </a:solidFill>
              </a:rPr>
              <a:t>IMPLIED </a:t>
            </a:r>
            <a:r>
              <a:rPr lang="en-US" smtClean="0">
                <a:solidFill>
                  <a:srgbClr val="000000"/>
                </a:solidFill>
              </a:rPr>
              <a:t>OR STATUTORY, </a:t>
            </a:r>
            <a:r>
              <a:rPr lang="en-US" dirty="0" smtClean="0">
                <a:solidFill>
                  <a:srgbClr val="000000"/>
                </a:solidFill>
              </a:rPr>
              <a:t>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42</a:t>
            </a:fld>
            <a:endParaRPr lang="en-US" dirty="0"/>
          </a:p>
        </p:txBody>
      </p:sp>
    </p:spTree>
    <p:extLst>
      <p:ext uri="{BB962C8B-B14F-4D97-AF65-F5344CB8AC3E}">
        <p14:creationId xmlns:p14="http://schemas.microsoft.com/office/powerpoint/2010/main" val="3347620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altLang="en-US" dirty="0" smtClean="0"/>
              <a:t>Over 2 million tweets (2 GB) collected for North American per day</a:t>
            </a:r>
          </a:p>
          <a:p>
            <a:pPr lvl="1"/>
            <a:r>
              <a:rPr lang="en-US" altLang="en-US" dirty="0" smtClean="0"/>
              <a:t>400 million for half a year</a:t>
            </a:r>
          </a:p>
          <a:p>
            <a:pPr lvl="1"/>
            <a:r>
              <a:rPr lang="en-US" altLang="en-US" dirty="0" smtClean="0"/>
              <a:t>That is just 1% of all the tweets!</a:t>
            </a:r>
          </a:p>
          <a:p>
            <a:pPr lvl="1"/>
            <a:endParaRPr lang="en-US" dirty="0" smtClean="0"/>
          </a:p>
          <a:p>
            <a:pPr lvl="1"/>
            <a:r>
              <a:rPr lang="en-US" dirty="0" smtClean="0"/>
              <a:t>For New</a:t>
            </a:r>
            <a:r>
              <a:rPr lang="en-US" baseline="0" dirty="0" smtClean="0"/>
              <a:t> York taxi data, basically, Chris has to send several hard drives to the collect the data and it is only for one year already processed data</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4</a:t>
            </a:fld>
            <a:endParaRPr lang="en-US"/>
          </a:p>
        </p:txBody>
      </p:sp>
    </p:spTree>
    <p:extLst>
      <p:ext uri="{BB962C8B-B14F-4D97-AF65-F5344CB8AC3E}">
        <p14:creationId xmlns:p14="http://schemas.microsoft.com/office/powerpoint/2010/main" val="2467526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row</a:t>
            </a:r>
            <a:r>
              <a:rPr lang="en-US" baseline="0" dirty="0" smtClean="0"/>
              <a:t> represents one taxi, each pixel is one minute and 60 minutes, 12 hours a day.</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5</a:t>
            </a:fld>
            <a:endParaRPr lang="en-US"/>
          </a:p>
        </p:txBody>
      </p:sp>
    </p:spTree>
    <p:extLst>
      <p:ext uri="{BB962C8B-B14F-4D97-AF65-F5344CB8AC3E}">
        <p14:creationId xmlns:p14="http://schemas.microsoft.com/office/powerpoint/2010/main" val="1765080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Yahoo developed HDFS to compete with GFS (Google). Google developed </a:t>
            </a:r>
            <a:r>
              <a:rPr lang="en-US" dirty="0" err="1" smtClean="0"/>
              <a:t>MapReduce</a:t>
            </a:r>
            <a:r>
              <a:rPr lang="en-US" dirty="0" smtClean="0"/>
              <a:t> for their own system.</a:t>
            </a:r>
            <a:r>
              <a:rPr lang="en-US" baseline="0" dirty="0" smtClean="0"/>
              <a:t> </a:t>
            </a:r>
          </a:p>
          <a:p>
            <a:r>
              <a:rPr lang="en-US" baseline="0" dirty="0" smtClean="0"/>
              <a:t>Yarn for resource management. Queue system. </a:t>
            </a:r>
          </a:p>
          <a:p>
            <a:r>
              <a:rPr lang="en-US" baseline="0" dirty="0" err="1" smtClean="0"/>
              <a:t>Hbase</a:t>
            </a:r>
            <a:r>
              <a:rPr lang="en-US" baseline="0" dirty="0" smtClean="0"/>
              <a:t> – big table, column based database. OS version. SQL-like. </a:t>
            </a:r>
          </a:p>
          <a:p>
            <a:r>
              <a:rPr lang="en-US" baseline="0" dirty="0" smtClean="0"/>
              <a:t>	Hive for </a:t>
            </a:r>
            <a:r>
              <a:rPr lang="en-US" baseline="0" dirty="0" err="1" smtClean="0"/>
              <a:t>Hbase</a:t>
            </a:r>
            <a:endParaRPr lang="en-US" baseline="0" dirty="0" smtClean="0"/>
          </a:p>
          <a:p>
            <a:r>
              <a:rPr lang="en-US" baseline="0" dirty="0" smtClean="0"/>
              <a:t>Pig for raw data like loaded CSVs</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13</a:t>
            </a:fld>
            <a:endParaRPr lang="en-US"/>
          </a:p>
        </p:txBody>
      </p:sp>
    </p:spTree>
    <p:extLst>
      <p:ext uri="{BB962C8B-B14F-4D97-AF65-F5344CB8AC3E}">
        <p14:creationId xmlns:p14="http://schemas.microsoft.com/office/powerpoint/2010/main" val="800015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Adding more nodes increase both storages</a:t>
            </a:r>
            <a:r>
              <a:rPr lang="en-US" baseline="0" dirty="0" smtClean="0"/>
              <a:t> space and computing throughput.</a:t>
            </a:r>
          </a:p>
          <a:p>
            <a:r>
              <a:rPr lang="en-US" baseline="0" dirty="0" smtClean="0"/>
              <a:t>Data is too big store in one computer: data is stored on multiple computers.</a:t>
            </a:r>
          </a:p>
          <a:p>
            <a:r>
              <a:rPr lang="en-US" baseline="0" dirty="0" smtClean="0"/>
              <a:t>Very high end machine are expensive: run on commodity hardware</a:t>
            </a:r>
          </a:p>
          <a:p>
            <a:r>
              <a:rPr lang="en-US" baseline="0" dirty="0" smtClean="0"/>
              <a:t>Low-cost hardware will fail- replicate data – </a:t>
            </a:r>
          </a:p>
          <a:p>
            <a:endParaRPr lang="en-US" baseline="0" dirty="0" smtClean="0"/>
          </a:p>
          <a:p>
            <a:r>
              <a:rPr lang="en-US" baseline="0" dirty="0" smtClean="0"/>
              <a:t>How will the distributed nodes co-ordinate among themselves?</a:t>
            </a:r>
          </a:p>
          <a:p>
            <a:endParaRPr lang="en-US" dirty="0" smtClean="0"/>
          </a:p>
          <a:p>
            <a:r>
              <a:rPr lang="en-US" dirty="0" smtClean="0"/>
              <a:t>Putting a file into HDFS involves</a:t>
            </a:r>
            <a:r>
              <a:rPr lang="en-US" baseline="0" dirty="0" smtClean="0"/>
              <a:t> the following steps:</a:t>
            </a:r>
          </a:p>
          <a:p>
            <a:pPr marL="228600" indent="-228600">
              <a:buAutoNum type="arabicPeriod"/>
            </a:pPr>
            <a:r>
              <a:rPr lang="en-US" baseline="0" dirty="0" smtClean="0"/>
              <a:t>Clients sends a request to the </a:t>
            </a:r>
            <a:r>
              <a:rPr lang="en-US" baseline="0" dirty="0" err="1" smtClean="0"/>
              <a:t>namenode</a:t>
            </a:r>
            <a:r>
              <a:rPr lang="en-US" baseline="0" dirty="0" smtClean="0"/>
              <a:t> to add a file to HDFS.</a:t>
            </a:r>
          </a:p>
          <a:p>
            <a:pPr marL="228600" indent="-228600">
              <a:buAutoNum type="arabicPeriod"/>
            </a:pPr>
            <a:r>
              <a:rPr lang="en-US" baseline="0" dirty="0" err="1" smtClean="0"/>
              <a:t>Namenode</a:t>
            </a:r>
            <a:r>
              <a:rPr lang="en-US" baseline="0" dirty="0" smtClean="0"/>
              <a:t> tells client how and where to distribute the blocks.</a:t>
            </a:r>
          </a:p>
          <a:p>
            <a:pPr marL="228600" indent="-228600">
              <a:buAutoNum type="arabicPeriod"/>
            </a:pPr>
            <a:r>
              <a:rPr lang="en-US" baseline="0" dirty="0" smtClean="0"/>
              <a:t>Client breaks the data into blocks and writes each block to a </a:t>
            </a:r>
            <a:r>
              <a:rPr lang="en-US" baseline="0" dirty="0" err="1" smtClean="0"/>
              <a:t>datanode</a:t>
            </a:r>
            <a:r>
              <a:rPr lang="en-US" baseline="0" dirty="0" smtClean="0"/>
              <a:t>. </a:t>
            </a:r>
          </a:p>
          <a:p>
            <a:pPr marL="228600" indent="-228600">
              <a:buAutoNum type="arabicPeriod"/>
            </a:pPr>
            <a:r>
              <a:rPr lang="en-US" baseline="0" dirty="0" smtClean="0"/>
              <a:t>The </a:t>
            </a:r>
            <a:r>
              <a:rPr lang="en-US" baseline="0" dirty="0" err="1" smtClean="0"/>
              <a:t>datanodes</a:t>
            </a:r>
            <a:r>
              <a:rPr lang="en-US" baseline="0" dirty="0" smtClean="0"/>
              <a:t> replicate the newly-created blocks, based on instructions from the </a:t>
            </a:r>
            <a:r>
              <a:rPr lang="en-US" baseline="0" dirty="0" err="1" smtClean="0"/>
              <a:t>namenode</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14</a:t>
            </a:fld>
            <a:endParaRPr lang="en-US"/>
          </a:p>
        </p:txBody>
      </p:sp>
    </p:spTree>
    <p:extLst>
      <p:ext uri="{BB962C8B-B14F-4D97-AF65-F5344CB8AC3E}">
        <p14:creationId xmlns:p14="http://schemas.microsoft.com/office/powerpoint/2010/main" val="3932902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NameNode</a:t>
            </a:r>
            <a:r>
              <a:rPr lang="en-US" sz="1200" b="0" i="0" kern="1200" dirty="0" smtClean="0">
                <a:solidFill>
                  <a:schemeClr val="tx1"/>
                </a:solidFill>
                <a:effectLst/>
                <a:latin typeface="+mn-lt"/>
                <a:ea typeface="+mn-ea"/>
                <a:cs typeface="+mn-cs"/>
              </a:rPr>
              <a:t> is the centerpiece of an HDFS file system. It keeps the directory tree of all files in the file system, and tracks where across the cluster the file data is kept. It does not store the data of these files itself.</a:t>
            </a:r>
          </a:p>
          <a:p>
            <a:r>
              <a:rPr lang="en-US" sz="1200" b="0" i="0" kern="1200" dirty="0" smtClean="0">
                <a:solidFill>
                  <a:schemeClr val="tx1"/>
                </a:solidFill>
                <a:effectLst/>
                <a:latin typeface="+mn-lt"/>
                <a:ea typeface="+mn-ea"/>
                <a:cs typeface="+mn-cs"/>
              </a:rPr>
              <a:t>Optional </a:t>
            </a:r>
            <a:r>
              <a:rPr lang="en-US" sz="1200" b="0" i="0" u="none" strike="noStrike" kern="1200" dirty="0" smtClean="0">
                <a:solidFill>
                  <a:schemeClr val="tx1"/>
                </a:solidFill>
                <a:effectLst/>
                <a:latin typeface="+mn-lt"/>
                <a:ea typeface="+mn-ea"/>
                <a:cs typeface="+mn-cs"/>
                <a:hlinkClick r:id="rId3"/>
              </a:rPr>
              <a:t>SecondaryNameNode</a:t>
            </a:r>
            <a:r>
              <a:rPr lang="en-US" sz="1200" b="0" i="0" kern="1200" dirty="0" smtClean="0">
                <a:solidFill>
                  <a:schemeClr val="tx1"/>
                </a:solidFill>
                <a:effectLst/>
                <a:latin typeface="+mn-lt"/>
                <a:ea typeface="+mn-ea"/>
                <a:cs typeface="+mn-cs"/>
              </a:rPr>
              <a:t> that can be hosted on a separate machine.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Use the classroom</a:t>
            </a:r>
            <a:r>
              <a:rPr lang="en-US" sz="1200" b="0" i="0" kern="1200" baseline="0" dirty="0" smtClean="0">
                <a:solidFill>
                  <a:schemeClr val="tx1"/>
                </a:solidFill>
                <a:effectLst/>
                <a:latin typeface="+mn-lt"/>
                <a:ea typeface="+mn-ea"/>
                <a:cs typeface="+mn-cs"/>
              </a:rPr>
              <a:t> to explain the terminologies</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15</a:t>
            </a:fld>
            <a:endParaRPr lang="en-US"/>
          </a:p>
        </p:txBody>
      </p:sp>
    </p:spTree>
    <p:extLst>
      <p:ext uri="{BB962C8B-B14F-4D97-AF65-F5344CB8AC3E}">
        <p14:creationId xmlns:p14="http://schemas.microsoft.com/office/powerpoint/2010/main" val="2174732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Map: filtering and sorting</a:t>
            </a:r>
          </a:p>
          <a:p>
            <a:r>
              <a:rPr lang="en-US" dirty="0" smtClean="0"/>
              <a:t>Reduce: summary</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17</a:t>
            </a:fld>
            <a:endParaRPr lang="en-US"/>
          </a:p>
        </p:txBody>
      </p:sp>
    </p:spTree>
    <p:extLst>
      <p:ext uri="{BB962C8B-B14F-4D97-AF65-F5344CB8AC3E}">
        <p14:creationId xmlns:p14="http://schemas.microsoft.com/office/powerpoint/2010/main" val="33975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concept of &lt;key, value&gt; pairs</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18</a:t>
            </a:fld>
            <a:endParaRPr lang="en-US"/>
          </a:p>
        </p:txBody>
      </p:sp>
    </p:spTree>
    <p:extLst>
      <p:ext uri="{BB962C8B-B14F-4D97-AF65-F5344CB8AC3E}">
        <p14:creationId xmlns:p14="http://schemas.microsoft.com/office/powerpoint/2010/main" val="1093529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3600">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7" name="Date Placeholder 6"/>
          <p:cNvSpPr>
            <a:spLocks noGrp="1"/>
          </p:cNvSpPr>
          <p:nvPr>
            <p:ph type="dt" sz="half" idx="10"/>
          </p:nvPr>
        </p:nvSpPr>
        <p:spPr/>
        <p:txBody>
          <a:bodyPr/>
          <a:lstStyle>
            <a:lvl1pPr>
              <a:defRPr>
                <a:solidFill>
                  <a:schemeClr val="accent1">
                    <a:lumMod val="20000"/>
                    <a:lumOff val="80000"/>
                  </a:schemeClr>
                </a:solidFill>
              </a:defRPr>
            </a:lvl1pPr>
          </a:lstStyle>
          <a:p>
            <a:fld id="{F4370D13-CE47-B04B-A021-4C8432DFAE40}" type="datetimeFigureOut">
              <a:rPr lang="en-US" smtClean="0"/>
              <a:pPr/>
              <a:t>2/16/2016</a:t>
            </a:fld>
            <a:endParaRPr lang="en-US" dirty="0"/>
          </a:p>
        </p:txBody>
      </p:sp>
      <p:sp>
        <p:nvSpPr>
          <p:cNvPr id="8" name="Slide Number Placeholder 7"/>
          <p:cNvSpPr>
            <a:spLocks noGrp="1"/>
          </p:cNvSpPr>
          <p:nvPr>
            <p:ph type="sldNum" sz="quarter" idx="11"/>
          </p:nvPr>
        </p:nvSpPr>
        <p:spPr/>
        <p:txBody>
          <a:bodyPr/>
          <a:lstStyle/>
          <a:p>
            <a:fld id="{4B8C57D9-8AC0-1F41-AA1E-8DD3BC9801B6}" type="slidenum">
              <a:rPr lang="en-US" smtClean="0"/>
              <a:t>‹#›</a:t>
            </a:fld>
            <a:endParaRPr lang="en-US" dirty="0"/>
          </a:p>
        </p:txBody>
      </p:sp>
      <p:sp>
        <p:nvSpPr>
          <p:cNvPr id="9" name="Footer Placeholder 8"/>
          <p:cNvSpPr>
            <a:spLocks noGrp="1"/>
          </p:cNvSpPr>
          <p:nvPr>
            <p:ph type="ftr" sz="quarter" idx="12"/>
          </p:nvPr>
        </p:nvSpPr>
        <p:spPr/>
        <p:txBody>
          <a:bodyPr/>
          <a:lstStyle/>
          <a:p>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8229600" cy="807720"/>
          </a:xfrm>
        </p:spPr>
        <p:txBody>
          <a:bodyPr/>
          <a:lstStyle>
            <a:lvl1pPr>
              <a:defRPr sz="3600"/>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370D13-CE47-B04B-A021-4C8432DFAE40}" type="datetimeFigureOut">
              <a:rPr lang="en-US" smtClean="0"/>
              <a:t>2/16/2016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802640"/>
            <a:ext cx="2057400" cy="532352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802640"/>
            <a:ext cx="6019800" cy="532352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370D13-CE47-B04B-A021-4C8432DFAE40}" type="datetimeFigureOut">
              <a:rPr lang="en-US" smtClean="0"/>
              <a:t>2/16/2016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247233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vl6pPr>
              <a:defRPr/>
            </a:lvl6pPr>
            <a:lvl7pPr>
              <a:defRPr/>
            </a:lvl7pPr>
            <a:lvl8pPr>
              <a:defRPr/>
            </a:lvl8pPr>
            <a:lvl9pPr>
              <a:buFont typeface="Arial" pitchFamily="34" charset="0"/>
              <a:buChar cha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Date Placeholder 3"/>
          <p:cNvSpPr>
            <a:spLocks noGrp="1"/>
          </p:cNvSpPr>
          <p:nvPr>
            <p:ph type="dt" sz="half" idx="10"/>
          </p:nvPr>
        </p:nvSpPr>
        <p:spPr/>
        <p:txBody>
          <a:bodyPr/>
          <a:lstStyle/>
          <a:p>
            <a:fld id="{F4370D13-CE47-B04B-A021-4C8432DFAE40}" type="datetimeFigureOut">
              <a:rPr lang="en-US" smtClean="0"/>
              <a:t>2/16/2016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3600" kern="1200" dirty="0" smtClean="0">
                <a:solidFill>
                  <a:srgbClr val="000000"/>
                </a:solidFill>
                <a:effectLst>
                  <a:outerShdw blurRad="63500" dist="38100" dir="5400000" algn="t" rotWithShape="0">
                    <a:prstClr val="black">
                      <a:alpha val="25000"/>
                    </a:prstClr>
                  </a:outerShdw>
                </a:effectLst>
                <a:latin typeface="+mn-lt"/>
                <a:ea typeface="+mj-ea"/>
                <a:cs typeface="+mj-cs"/>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rgbClr val="23427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F4370D13-CE47-B04B-A021-4C8432DFAE40}" type="datetimeFigureOut">
              <a:rPr lang="en-US" smtClean="0"/>
              <a:t>2/16/2016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8C57D9-8AC0-1F41-AA1E-8DD3BC9801B6}" type="slidenum">
              <a:rPr lang="en-US" smtClean="0"/>
              <a:t>‹#›</a:t>
            </a:fld>
            <a:endParaRPr lang="en-US"/>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82320"/>
            <a:ext cx="8229600" cy="817880"/>
          </a:xfrm>
        </p:spPr>
        <p:txBody>
          <a:bodyPr/>
          <a:lstStyle>
            <a:lvl1pPr>
              <a:defRPr sz="3600">
                <a:solidFill>
                  <a:srgbClr val="000000"/>
                </a:solidFill>
              </a:defRPr>
            </a:lvl1pPr>
          </a:lstStyle>
          <a:p>
            <a:r>
              <a:rPr lang="en-US" dirty="0" smtClean="0"/>
              <a:t>Click to edit Master title style</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solidFill>
                  <a:srgbClr val="000000"/>
                </a:solidFill>
              </a:defRPr>
            </a:lvl2pPr>
            <a:lvl3pPr>
              <a:defRPr sz="1600">
                <a:solidFill>
                  <a:srgbClr val="000000"/>
                </a:solidFill>
              </a:defRPr>
            </a:lvl3pPr>
            <a:lvl4pPr>
              <a:defRPr sz="1600">
                <a:solidFill>
                  <a:srgbClr val="000000"/>
                </a:solidFill>
              </a:defRPr>
            </a:lvl4pPr>
            <a:lvl5pPr>
              <a:defRPr sz="1600">
                <a:solidFill>
                  <a:srgbClr val="000000"/>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Date Placeholder 4"/>
          <p:cNvSpPr>
            <a:spLocks noGrp="1"/>
          </p:cNvSpPr>
          <p:nvPr>
            <p:ph type="dt" sz="half" idx="10"/>
          </p:nvPr>
        </p:nvSpPr>
        <p:spPr/>
        <p:txBody>
          <a:bodyPr/>
          <a:lstStyle/>
          <a:p>
            <a:fld id="{F4370D13-CE47-B04B-A021-4C8432DFAE40}" type="datetimeFigureOut">
              <a:rPr lang="en-US" smtClean="0"/>
              <a:t>2/16/2016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8C57D9-8AC0-1F41-AA1E-8DD3BC9801B6}" type="slidenum">
              <a:rPr lang="en-US" smtClean="0"/>
              <a:t>‹#›</a:t>
            </a:fld>
            <a:endParaRPr lang="en-US"/>
          </a:p>
        </p:txBody>
      </p:sp>
      <p:sp>
        <p:nvSpPr>
          <p:cNvPr id="9" name="Content Placeholder 8"/>
          <p:cNvSpPr>
            <a:spLocks noGrp="1"/>
          </p:cNvSpPr>
          <p:nvPr>
            <p:ph sz="quarter" idx="13"/>
          </p:nvPr>
        </p:nvSpPr>
        <p:spPr>
          <a:xfrm>
            <a:off x="365760" y="1600200"/>
            <a:ext cx="4041648" cy="4526280"/>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8229600" cy="807720"/>
          </a:xfrm>
        </p:spPr>
        <p:txBody>
          <a:bodyPr/>
          <a:lstStyle>
            <a:lvl1pPr>
              <a:defRPr sz="36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F4370D13-CE47-B04B-A021-4C8432DFAE40}" type="datetimeFigureOut">
              <a:rPr lang="en-US" smtClean="0"/>
              <a:t>2/16/2016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B8C57D9-8AC0-1F41-AA1E-8DD3BC9801B6}" type="slidenum">
              <a:rPr lang="en-US" smtClean="0"/>
              <a:t>‹#›</a:t>
            </a:fld>
            <a:endParaRPr lang="en-US"/>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82320"/>
            <a:ext cx="8229600" cy="817880"/>
          </a:xfrm>
        </p:spPr>
        <p:txBody>
          <a:bodyPr/>
          <a:lstStyle>
            <a:lvl1pPr>
              <a:defRPr sz="3600"/>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4370D13-CE47-B04B-A021-4C8432DFAE40}" type="datetimeFigureOut">
              <a:rPr lang="en-US" smtClean="0"/>
              <a:t>2/16/2016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370D13-CE47-B04B-A021-4C8432DFAE40}" type="datetimeFigureOut">
              <a:rPr lang="en-US" smtClean="0"/>
              <a:t>2/16/2016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843280"/>
            <a:ext cx="3008313" cy="151892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7" y="843280"/>
            <a:ext cx="4995863" cy="528288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370D13-CE47-B04B-A021-4C8432DFAE40}" type="datetimeFigureOut">
              <a:rPr lang="en-US" smtClean="0"/>
              <a:t>2/16/2016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802639"/>
            <a:ext cx="5711824" cy="647065"/>
          </a:xfrm>
        </p:spPr>
        <p:txBody>
          <a:bodyPr anchor="b"/>
          <a:lstStyle>
            <a:lvl1pPr algn="ctr">
              <a:lnSpc>
                <a:spcPct val="100000"/>
              </a:lnSpc>
              <a:defRPr sz="2800" b="0"/>
            </a:lvl1pPr>
          </a:lstStyle>
          <a:p>
            <a:r>
              <a:rPr lang="en-US" dirty="0" smtClean="0"/>
              <a:t>Click to edit Master title style</a:t>
            </a:r>
            <a:endParaRPr lang="en-US" dirty="0"/>
          </a:p>
        </p:txBody>
      </p:sp>
      <p:sp>
        <p:nvSpPr>
          <p:cNvPr id="3" name="Picture Placeholder 2"/>
          <p:cNvSpPr>
            <a:spLocks noGrp="1"/>
          </p:cNvSpPr>
          <p:nvPr>
            <p:ph type="pic" idx="1"/>
          </p:nvPr>
        </p:nvSpPr>
        <p:spPr>
          <a:xfrm>
            <a:off x="1508126" y="1625600"/>
            <a:ext cx="6054724" cy="40584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370D13-CE47-B04B-A021-4C8432DFAE40}" type="datetimeFigureOut">
              <a:rPr lang="en-US" smtClean="0"/>
              <a:t>2/16/2016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accent1">
                    <a:lumMod val="20000"/>
                    <a:lumOff val="80000"/>
                  </a:schemeClr>
                </a:solidFill>
                <a:latin typeface="Century Gothic" pitchFamily="34" charset="0"/>
              </a:defRPr>
            </a:lvl1pPr>
          </a:lstStyle>
          <a:p>
            <a:fld id="{F4370D13-CE47-B04B-A021-4C8432DFAE40}" type="datetimeFigureOut">
              <a:rPr lang="en-US" smtClean="0"/>
              <a:pPr/>
              <a:t>2/16/2016</a:t>
            </a:fld>
            <a:endParaRPr lang="en-US" dirty="0"/>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rgbClr val="DFE4F0"/>
                </a:solidFill>
                <a:latin typeface="Century Gothic" pitchFamily="34" charset="0"/>
              </a:defRPr>
            </a:lvl1pPr>
          </a:lstStyle>
          <a:p>
            <a:endParaRPr lang="en-US" dirty="0"/>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rgbClr val="DFE4F0"/>
                </a:solidFill>
                <a:latin typeface="Century Gothic" pitchFamily="34" charset="0"/>
              </a:defRPr>
            </a:lvl1pPr>
          </a:lstStyle>
          <a:p>
            <a:fld id="{4B8C57D9-8AC0-1F41-AA1E-8DD3BC9801B6}" type="slidenum">
              <a:rPr lang="en-US" smtClean="0"/>
              <a:pPr/>
              <a:t>‹#›</a:t>
            </a:fld>
            <a:endParaRPr lang="en-US" dirty="0"/>
          </a:p>
        </p:txBody>
      </p:sp>
      <p:sp>
        <p:nvSpPr>
          <p:cNvPr id="7" name="TextBox 6"/>
          <p:cNvSpPr txBox="1"/>
          <p:nvPr userDrawn="1"/>
        </p:nvSpPr>
        <p:spPr>
          <a:xfrm>
            <a:off x="203200" y="178832"/>
            <a:ext cx="6794500" cy="400110"/>
          </a:xfrm>
          <a:prstGeom prst="rect">
            <a:avLst/>
          </a:prstGeom>
          <a:noFill/>
        </p:spPr>
        <p:txBody>
          <a:bodyPr wrap="square" rtlCol="0">
            <a:spAutoFit/>
          </a:bodyPr>
          <a:lstStyle/>
          <a:p>
            <a:r>
              <a:rPr lang="en-US" sz="2000" b="0" dirty="0" smtClean="0">
                <a:solidFill>
                  <a:schemeClr val="bg1"/>
                </a:solidFill>
                <a:latin typeface="Candara" panose="020E0502030303020204" pitchFamily="34" charset="0"/>
                <a:cs typeface="Microsoft Sans Serif" panose="020B0604020202020204" pitchFamily="34" charset="0"/>
              </a:rPr>
              <a:t>CyberGIS Center for Advanced Digital and Spatial Studies</a:t>
            </a:r>
            <a:endParaRPr lang="en-US" sz="2000" b="0" dirty="0">
              <a:solidFill>
                <a:schemeClr val="bg1"/>
              </a:solidFill>
              <a:latin typeface="Candara" panose="020E0502030303020204" pitchFamily="34" charset="0"/>
              <a:cs typeface="Microsoft Sans Serif"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6" r:id="rId12"/>
  </p:sldLayoutIdLst>
  <p:txStyles>
    <p:titleStyle>
      <a:lvl1pPr algn="ctr" defTabSz="914400" rtl="0" eaLnBrk="1" latinLnBrk="0" hangingPunct="1">
        <a:lnSpc>
          <a:spcPts val="5800"/>
        </a:lnSpc>
        <a:spcBef>
          <a:spcPct val="0"/>
        </a:spcBef>
        <a:buNone/>
        <a:defRPr sz="3600" kern="1200">
          <a:solidFill>
            <a:srgbClr val="000000"/>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2">
              <a:lumMod val="75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rgbClr val="000000"/>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rgbClr val="000000"/>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rgbClr val="000000"/>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000000"/>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yn@illinois.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cg-hm08.ncsa.illinois.edu:50070/"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40.png"/></Relationships>
</file>

<file path=ppt/slides/_rels/slide3.xml.rels><?xml version="1.0" encoding="UTF-8" standalone="yes"?>
<Relationships xmlns="http://schemas.openxmlformats.org/package/2006/relationships"><Relationship Id="rId2" Type="http://schemas.openxmlformats.org/officeDocument/2006/relationships/hyperlink" Target="http://toddwschneider.com/posts/analyzing-1-1-billion-nyc-taxi-and-uber-trips-with-a-vengeance/"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mailto:cgtrnxx@roger-login.ncsa.Illinois.edu" TargetMode="External"/><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869160"/>
            <a:ext cx="9143999" cy="833679"/>
          </a:xfrm>
        </p:spPr>
        <p:txBody>
          <a:bodyPr/>
          <a:lstStyle/>
          <a:p>
            <a:pPr>
              <a:lnSpc>
                <a:spcPct val="80000"/>
              </a:lnSpc>
              <a:spcBef>
                <a:spcPts val="0"/>
              </a:spcBef>
              <a:defRPr/>
            </a:pPr>
            <a:r>
              <a:rPr lang="en-US" sz="3200" b="1" dirty="0"/>
              <a:t>Taming Big Geospatial Data with </a:t>
            </a:r>
            <a:r>
              <a:rPr lang="en-US" sz="3200" b="1" dirty="0" smtClean="0"/>
              <a:t>Hadoop</a:t>
            </a:r>
            <a:endParaRPr lang="en-US" sz="3200" b="1" i="1" dirty="0">
              <a:latin typeface="Tahoma"/>
              <a:cs typeface="Tahoma"/>
            </a:endParaRPr>
          </a:p>
        </p:txBody>
      </p:sp>
      <p:sp>
        <p:nvSpPr>
          <p:cNvPr id="5" name="Rectangle 4"/>
          <p:cNvSpPr txBox="1">
            <a:spLocks noChangeArrowheads="1"/>
          </p:cNvSpPr>
          <p:nvPr/>
        </p:nvSpPr>
        <p:spPr>
          <a:xfrm>
            <a:off x="233464" y="2933700"/>
            <a:ext cx="8686800" cy="327152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2400" kern="1200">
                <a:solidFill>
                  <a:schemeClr val="tx2">
                    <a:lumMod val="75000"/>
                  </a:schemeClr>
                </a:solidFill>
                <a:latin typeface="+mj-lt"/>
                <a:ea typeface="+mn-ea"/>
                <a:cs typeface="+mn-cs"/>
              </a:defRPr>
            </a:lvl1pPr>
            <a:lvl2pPr marL="4572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3pPr>
            <a:lvl4pPr marL="13716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4pPr>
            <a:lvl5pPr marL="18288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5pPr>
            <a:lvl6pPr marL="22860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6pPr>
            <a:lvl7pPr marL="27432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7pPr>
            <a:lvl8pPr marL="32004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8pPr>
            <a:lvl9pPr marL="36576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9pPr>
          </a:lstStyle>
          <a:p>
            <a:pPr>
              <a:lnSpc>
                <a:spcPct val="80000"/>
              </a:lnSpc>
              <a:buFont typeface="Wingdings" charset="0"/>
              <a:buNone/>
              <a:defRPr/>
            </a:pPr>
            <a:endParaRPr lang="en-US" dirty="0" smtClean="0">
              <a:latin typeface="Tahoma" charset="0"/>
            </a:endParaRPr>
          </a:p>
          <a:p>
            <a:pPr>
              <a:lnSpc>
                <a:spcPct val="80000"/>
              </a:lnSpc>
              <a:buFont typeface="Wingdings" charset="0"/>
              <a:buNone/>
              <a:defRPr/>
            </a:pPr>
            <a:endParaRPr lang="en-US" dirty="0">
              <a:latin typeface="Tahoma" charset="0"/>
            </a:endParaRPr>
          </a:p>
          <a:p>
            <a:pPr>
              <a:lnSpc>
                <a:spcPct val="80000"/>
              </a:lnSpc>
              <a:defRPr/>
            </a:pPr>
            <a:r>
              <a:rPr lang="en-US" dirty="0" smtClean="0"/>
              <a:t>Dr. Junjun Yin</a:t>
            </a:r>
            <a:endParaRPr lang="en-US" sz="1800" dirty="0" smtClean="0">
              <a:latin typeface="Tahoma" charset="0"/>
            </a:endParaRPr>
          </a:p>
          <a:p>
            <a:pPr>
              <a:lnSpc>
                <a:spcPct val="80000"/>
              </a:lnSpc>
              <a:buFont typeface="Wingdings" charset="0"/>
              <a:buNone/>
              <a:defRPr/>
            </a:pPr>
            <a:endParaRPr lang="en-US" sz="1800" dirty="0" smtClean="0">
              <a:latin typeface="Tahoma" charset="0"/>
            </a:endParaRPr>
          </a:p>
          <a:p>
            <a:pPr>
              <a:lnSpc>
                <a:spcPct val="80000"/>
              </a:lnSpc>
              <a:buFont typeface="Wingdings" charset="0"/>
              <a:buNone/>
              <a:defRPr/>
            </a:pPr>
            <a:r>
              <a:rPr lang="en-US" sz="1800" dirty="0" smtClean="0">
                <a:latin typeface="Tahoma" charset="0"/>
              </a:rPr>
              <a:t>CyberGIS Center for Advanced Digital and Spatial Studies</a:t>
            </a:r>
          </a:p>
          <a:p>
            <a:pPr>
              <a:lnSpc>
                <a:spcPct val="80000"/>
              </a:lnSpc>
              <a:buFont typeface="Wingdings" charset="0"/>
              <a:buNone/>
              <a:defRPr/>
            </a:pPr>
            <a:r>
              <a:rPr lang="en-US" sz="1800" dirty="0" smtClean="0">
                <a:latin typeface="Tahoma" charset="0"/>
              </a:rPr>
              <a:t>Department of Geography and Geographic Information Science</a:t>
            </a:r>
          </a:p>
          <a:p>
            <a:pPr>
              <a:lnSpc>
                <a:spcPct val="80000"/>
              </a:lnSpc>
              <a:defRPr/>
            </a:pPr>
            <a:r>
              <a:rPr lang="en-US" sz="1800" dirty="0">
                <a:latin typeface="Tahoma" charset="0"/>
              </a:rPr>
              <a:t>National Center for Supercomputing Applications (NCSA)</a:t>
            </a:r>
          </a:p>
          <a:p>
            <a:pPr>
              <a:lnSpc>
                <a:spcPct val="80000"/>
              </a:lnSpc>
              <a:buFont typeface="Wingdings" charset="0"/>
              <a:buNone/>
              <a:defRPr/>
            </a:pPr>
            <a:r>
              <a:rPr lang="en-US" sz="1800" dirty="0" smtClean="0">
                <a:latin typeface="Tahoma" charset="0"/>
              </a:rPr>
              <a:t>University of Illinois at Urbana-Champaign, IL, 61801</a:t>
            </a:r>
          </a:p>
          <a:p>
            <a:pPr>
              <a:lnSpc>
                <a:spcPct val="80000"/>
              </a:lnSpc>
              <a:spcBef>
                <a:spcPts val="450"/>
              </a:spcBef>
              <a:buFont typeface="Wingdings" charset="0"/>
              <a:buNone/>
              <a:defRPr/>
            </a:pPr>
            <a:r>
              <a:rPr lang="en-US" sz="1800" dirty="0" smtClean="0">
                <a:latin typeface="Tahoma"/>
                <a:cs typeface="Tahoma"/>
                <a:hlinkClick r:id="rId3"/>
              </a:rPr>
              <a:t>jyn@illinois.edu</a:t>
            </a:r>
            <a:endParaRPr lang="en-US" sz="1800" dirty="0" smtClean="0">
              <a:latin typeface="Tahoma"/>
              <a:cs typeface="Tahoma"/>
            </a:endParaRPr>
          </a:p>
          <a:p>
            <a:pPr>
              <a:lnSpc>
                <a:spcPct val="80000"/>
              </a:lnSpc>
              <a:spcBef>
                <a:spcPts val="450"/>
              </a:spcBef>
              <a:buFont typeface="Wingdings" charset="0"/>
              <a:buNone/>
              <a:defRPr/>
            </a:pPr>
            <a:r>
              <a:rPr lang="en-US" sz="1800" i="1" dirty="0" smtClean="0">
                <a:latin typeface="Tahoma"/>
                <a:cs typeface="Tahoma"/>
              </a:rPr>
              <a:t>February 16, 2016</a:t>
            </a:r>
          </a:p>
        </p:txBody>
      </p:sp>
    </p:spTree>
    <p:extLst>
      <p:ext uri="{BB962C8B-B14F-4D97-AF65-F5344CB8AC3E}">
        <p14:creationId xmlns:p14="http://schemas.microsoft.com/office/powerpoint/2010/main" val="3234867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198" y="1101206"/>
            <a:ext cx="8336604" cy="766923"/>
          </a:xfrm>
        </p:spPr>
        <p:txBody>
          <a:bodyPr/>
          <a:lstStyle/>
          <a:p>
            <a:pPr>
              <a:lnSpc>
                <a:spcPct val="100000"/>
              </a:lnSpc>
            </a:pPr>
            <a:r>
              <a:rPr lang="en-US" b="1" dirty="0"/>
              <a:t>O</a:t>
            </a:r>
            <a:r>
              <a:rPr lang="en-US" b="1" dirty="0" smtClean="0"/>
              <a:t>rigins of MapReduce and Hadoop</a:t>
            </a:r>
            <a:endParaRPr lang="en-US" b="1" dirty="0"/>
          </a:p>
        </p:txBody>
      </p:sp>
      <p:sp>
        <p:nvSpPr>
          <p:cNvPr id="3" name="Content Placeholder 2"/>
          <p:cNvSpPr>
            <a:spLocks noGrp="1"/>
          </p:cNvSpPr>
          <p:nvPr>
            <p:ph idx="1"/>
          </p:nvPr>
        </p:nvSpPr>
        <p:spPr>
          <a:xfrm>
            <a:off x="292100" y="2004141"/>
            <a:ext cx="8686800" cy="4082027"/>
          </a:xfrm>
        </p:spPr>
        <p:txBody>
          <a:bodyPr>
            <a:normAutofit/>
          </a:bodyPr>
          <a:lstStyle/>
          <a:p>
            <a:r>
              <a:rPr lang="en-US" dirty="0" smtClean="0"/>
              <a:t>MapReduce is developed in Google</a:t>
            </a:r>
          </a:p>
          <a:p>
            <a:pPr lvl="1"/>
            <a:r>
              <a:rPr lang="en-US" dirty="0"/>
              <a:t>Dean, J. and Ghemawat, S., 2008. MapReduce: simplified data processing on large clusters. Communications of the ACM, 51(1), pp.107-113.</a:t>
            </a:r>
          </a:p>
          <a:p>
            <a:r>
              <a:rPr lang="en-US" dirty="0" smtClean="0"/>
              <a:t>Yahoo developed Hadoop</a:t>
            </a:r>
          </a:p>
          <a:p>
            <a:pPr lvl="1"/>
            <a:r>
              <a:rPr lang="en-US" dirty="0" err="1"/>
              <a:t>Shvachko</a:t>
            </a:r>
            <a:r>
              <a:rPr lang="en-US" dirty="0"/>
              <a:t>, K., </a:t>
            </a:r>
            <a:r>
              <a:rPr lang="en-US" dirty="0" err="1"/>
              <a:t>Kuang</a:t>
            </a:r>
            <a:r>
              <a:rPr lang="en-US" dirty="0"/>
              <a:t>, H., </a:t>
            </a:r>
            <a:r>
              <a:rPr lang="en-US" dirty="0" err="1"/>
              <a:t>Radia</a:t>
            </a:r>
            <a:r>
              <a:rPr lang="en-US" dirty="0"/>
              <a:t>, S. and </a:t>
            </a:r>
            <a:r>
              <a:rPr lang="en-US" dirty="0" err="1"/>
              <a:t>Chansler</a:t>
            </a:r>
            <a:r>
              <a:rPr lang="en-US" dirty="0"/>
              <a:t>, R., 2010, May. The </a:t>
            </a:r>
            <a:r>
              <a:rPr lang="en-US" dirty="0" err="1"/>
              <a:t>hadoop</a:t>
            </a:r>
            <a:r>
              <a:rPr lang="en-US" dirty="0"/>
              <a:t> distributed file system. In Mass Storage Systems and Technologies (MSST), 2010 IEEE 26th Symposium on (pp. 1-10). IEEE</a:t>
            </a:r>
            <a:r>
              <a:rPr lang="en-US" dirty="0" smtClean="0"/>
              <a:t>.</a:t>
            </a:r>
          </a:p>
          <a:p>
            <a:pPr marL="342900" lvl="1" indent="-342900">
              <a:buFont typeface="Arial" pitchFamily="34" charset="0"/>
              <a:buChar char="•"/>
            </a:pPr>
            <a:r>
              <a:rPr lang="en-US" sz="2400" dirty="0" smtClean="0">
                <a:solidFill>
                  <a:schemeClr val="tx2">
                    <a:lumMod val="75000"/>
                  </a:schemeClr>
                </a:solidFill>
              </a:rPr>
              <a:t>Now Hadoop is an open source distributed computing framework, known as Apache Hadoop</a:t>
            </a:r>
          </a:p>
          <a:p>
            <a:pPr lvl="1"/>
            <a:r>
              <a:rPr lang="en-US" dirty="0"/>
              <a:t>http://hadoop.apache.org/</a:t>
            </a:r>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10</a:t>
            </a:fld>
            <a:endParaRPr lang="en-US" sz="1000" b="0" dirty="0" smtClean="0">
              <a:latin typeface="Tahoma" charset="0"/>
            </a:endParaRPr>
          </a:p>
        </p:txBody>
      </p:sp>
    </p:spTree>
    <p:extLst>
      <p:ext uri="{BB962C8B-B14F-4D97-AF65-F5344CB8AC3E}">
        <p14:creationId xmlns:p14="http://schemas.microsoft.com/office/powerpoint/2010/main" val="14318444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198" y="1071716"/>
            <a:ext cx="8336604" cy="648929"/>
          </a:xfrm>
        </p:spPr>
        <p:txBody>
          <a:bodyPr/>
          <a:lstStyle/>
          <a:p>
            <a:pPr>
              <a:lnSpc>
                <a:spcPct val="100000"/>
              </a:lnSpc>
            </a:pPr>
            <a:r>
              <a:rPr lang="en-US" b="1" dirty="0" smtClean="0"/>
              <a:t>Characteristics of Hadoop</a:t>
            </a:r>
            <a:endParaRPr lang="en-US" b="1" dirty="0"/>
          </a:p>
        </p:txBody>
      </p:sp>
      <p:sp>
        <p:nvSpPr>
          <p:cNvPr id="3" name="Content Placeholder 2"/>
          <p:cNvSpPr>
            <a:spLocks noGrp="1"/>
          </p:cNvSpPr>
          <p:nvPr>
            <p:ph idx="1"/>
          </p:nvPr>
        </p:nvSpPr>
        <p:spPr>
          <a:xfrm>
            <a:off x="292100" y="2004141"/>
            <a:ext cx="8686800" cy="4082027"/>
          </a:xfrm>
        </p:spPr>
        <p:txBody>
          <a:bodyPr>
            <a:normAutofit/>
          </a:bodyPr>
          <a:lstStyle/>
          <a:p>
            <a:endParaRPr lang="en-US" dirty="0" smtClean="0"/>
          </a:p>
          <a:p>
            <a:pPr marL="342900" lvl="1" indent="-342900">
              <a:buFont typeface="Arial" pitchFamily="34" charset="0"/>
              <a:buChar char="•"/>
            </a:pPr>
            <a:r>
              <a:rPr lang="en-US" sz="2400" dirty="0" smtClean="0">
                <a:solidFill>
                  <a:schemeClr val="tx2">
                    <a:lumMod val="75000"/>
                  </a:schemeClr>
                </a:solidFill>
              </a:rPr>
              <a:t>Distributed file system + replicating data in multiple nodes.</a:t>
            </a:r>
          </a:p>
          <a:p>
            <a:pPr marL="342900" lvl="1" indent="-342900">
              <a:buFont typeface="Arial" pitchFamily="34" charset="0"/>
              <a:buChar char="•"/>
            </a:pPr>
            <a:r>
              <a:rPr lang="en-US" sz="2400" dirty="0" smtClean="0">
                <a:solidFill>
                  <a:schemeClr val="tx2">
                    <a:lumMod val="75000"/>
                  </a:schemeClr>
                </a:solidFill>
              </a:rPr>
              <a:t>Easy-to-use MapReduce interfaces and libraries (e.g., Pig, Java, Hadoop Streaming API)</a:t>
            </a:r>
          </a:p>
          <a:p>
            <a:pPr marL="342900" lvl="1" indent="-342900">
              <a:buFont typeface="Arial" pitchFamily="34" charset="0"/>
              <a:buChar char="•"/>
            </a:pPr>
            <a:r>
              <a:rPr lang="en-US" sz="2400" dirty="0" smtClean="0">
                <a:solidFill>
                  <a:schemeClr val="tx2">
                    <a:lumMod val="75000"/>
                  </a:schemeClr>
                </a:solidFill>
              </a:rPr>
              <a:t>Scalable.</a:t>
            </a:r>
          </a:p>
          <a:p>
            <a:pPr marL="342900" lvl="1" indent="-342900">
              <a:buFont typeface="Arial" pitchFamily="34" charset="0"/>
              <a:buChar char="•"/>
            </a:pPr>
            <a:r>
              <a:rPr lang="en-US" sz="2400" dirty="0" smtClean="0">
                <a:solidFill>
                  <a:schemeClr val="tx2">
                    <a:lumMod val="75000"/>
                  </a:schemeClr>
                </a:solidFill>
              </a:rPr>
              <a:t>Parallel execution </a:t>
            </a:r>
            <a:r>
              <a:rPr lang="en-US" dirty="0" smtClean="0"/>
              <a:t>of mappers/reducers.</a:t>
            </a:r>
          </a:p>
          <a:p>
            <a:pPr marL="342900" lvl="1" indent="-342900">
              <a:buFont typeface="Arial" pitchFamily="34" charset="0"/>
              <a:buChar char="•"/>
            </a:pPr>
            <a:r>
              <a:rPr lang="en-US" sz="2400" dirty="0">
                <a:solidFill>
                  <a:schemeClr val="tx2">
                    <a:lumMod val="75000"/>
                  </a:schemeClr>
                </a:solidFill>
              </a:rPr>
              <a:t>Fault tolerant.</a:t>
            </a:r>
          </a:p>
          <a:p>
            <a:r>
              <a:rPr lang="en-US" dirty="0" smtClean="0"/>
              <a:t>Best practice for Hadoop</a:t>
            </a:r>
            <a:endParaRPr lang="en-US" dirty="0"/>
          </a:p>
          <a:p>
            <a:pPr lvl="1"/>
            <a:r>
              <a:rPr lang="en-US" dirty="0" smtClean="0"/>
              <a:t>The problem </a:t>
            </a:r>
            <a:r>
              <a:rPr lang="en-US" dirty="0"/>
              <a:t>can be modeled </a:t>
            </a:r>
            <a:r>
              <a:rPr lang="en-US" dirty="0" smtClean="0"/>
              <a:t>by MapReduce computing paradigm.</a:t>
            </a:r>
            <a:endParaRPr lang="en-US" dirty="0"/>
          </a:p>
          <a:p>
            <a:pPr lvl="1"/>
            <a:r>
              <a:rPr lang="en-US" dirty="0"/>
              <a:t>S</a:t>
            </a:r>
            <a:r>
              <a:rPr lang="en-US" dirty="0" smtClean="0"/>
              <a:t>calability </a:t>
            </a:r>
            <a:r>
              <a:rPr lang="en-US" dirty="0"/>
              <a:t>is the </a:t>
            </a:r>
            <a:r>
              <a:rPr lang="en-US" dirty="0" smtClean="0"/>
              <a:t>major issue not </a:t>
            </a:r>
            <a:r>
              <a:rPr lang="en-US" dirty="0"/>
              <a:t>interactivity</a:t>
            </a:r>
            <a:r>
              <a:rPr lang="en-US" dirty="0" smtClean="0"/>
              <a:t>.</a:t>
            </a:r>
            <a:endParaRPr lang="en-US" dirty="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11</a:t>
            </a:fld>
            <a:endParaRPr lang="en-US" sz="1000" b="0" dirty="0" smtClean="0">
              <a:latin typeface="Tahoma" charset="0"/>
            </a:endParaRPr>
          </a:p>
        </p:txBody>
      </p:sp>
    </p:spTree>
    <p:extLst>
      <p:ext uri="{BB962C8B-B14F-4D97-AF65-F5344CB8AC3E}">
        <p14:creationId xmlns:p14="http://schemas.microsoft.com/office/powerpoint/2010/main" val="2674315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198" y="1071716"/>
            <a:ext cx="8336604" cy="648929"/>
          </a:xfrm>
        </p:spPr>
        <p:txBody>
          <a:bodyPr/>
          <a:lstStyle/>
          <a:p>
            <a:pPr>
              <a:lnSpc>
                <a:spcPct val="100000"/>
              </a:lnSpc>
            </a:pPr>
            <a:r>
              <a:rPr lang="en-US" b="1" dirty="0" smtClean="0"/>
              <a:t>Hadoop in ROGER</a:t>
            </a:r>
            <a:endParaRPr lang="en-US" b="1" dirty="0"/>
          </a:p>
        </p:txBody>
      </p:sp>
      <p:sp>
        <p:nvSpPr>
          <p:cNvPr id="3" name="Content Placeholder 2"/>
          <p:cNvSpPr>
            <a:spLocks noGrp="1"/>
          </p:cNvSpPr>
          <p:nvPr>
            <p:ph idx="1"/>
          </p:nvPr>
        </p:nvSpPr>
        <p:spPr>
          <a:xfrm>
            <a:off x="292100" y="2004141"/>
            <a:ext cx="8686800" cy="4082027"/>
          </a:xfrm>
        </p:spPr>
        <p:txBody>
          <a:bodyPr>
            <a:normAutofit/>
          </a:bodyPr>
          <a:lstStyle/>
          <a:p>
            <a:r>
              <a:rPr lang="en-US" dirty="0" smtClean="0"/>
              <a:t>Dedicated Hadoop Cluster</a:t>
            </a:r>
            <a:endParaRPr lang="en-US" dirty="0"/>
          </a:p>
          <a:p>
            <a:pPr lvl="1"/>
            <a:r>
              <a:rPr lang="en-US" sz="2000" dirty="0" smtClean="0"/>
              <a:t>Node cg-hm08 – cg-hm18</a:t>
            </a:r>
          </a:p>
          <a:p>
            <a:pPr lvl="1"/>
            <a:r>
              <a:rPr lang="en-US" sz="2000" dirty="0">
                <a:hlinkClick r:id="rId2"/>
              </a:rPr>
              <a:t>http://cg-hm08.ncsa.illinois.edu:50070</a:t>
            </a:r>
            <a:r>
              <a:rPr lang="en-US" sz="2000" dirty="0" smtClean="0">
                <a:hlinkClick r:id="rId2"/>
              </a:rPr>
              <a:t>/</a:t>
            </a:r>
            <a:endParaRPr lang="en-US" sz="2000" dirty="0" smtClean="0"/>
          </a:p>
          <a:p>
            <a:pPr marL="342900" lvl="1" indent="-342900">
              <a:buFont typeface="Arial" pitchFamily="34" charset="0"/>
              <a:buChar char="•"/>
            </a:pPr>
            <a:r>
              <a:rPr lang="en-US" sz="2400" dirty="0">
                <a:solidFill>
                  <a:schemeClr val="tx2">
                    <a:lumMod val="75000"/>
                  </a:schemeClr>
                </a:solidFill>
              </a:rPr>
              <a:t>How to access</a:t>
            </a:r>
          </a:p>
          <a:p>
            <a:pPr lvl="1"/>
            <a:r>
              <a:rPr lang="en-US" sz="2000" dirty="0" smtClean="0"/>
              <a:t>Login to ROGER first</a:t>
            </a:r>
          </a:p>
          <a:p>
            <a:pPr lvl="2"/>
            <a:r>
              <a:rPr lang="en-US" sz="2000" dirty="0" err="1" smtClean="0"/>
              <a:t>ssh</a:t>
            </a:r>
            <a:r>
              <a:rPr lang="en-US" sz="2000" dirty="0" smtClean="0"/>
              <a:t> </a:t>
            </a:r>
            <a:r>
              <a:rPr lang="en-US" sz="2000" dirty="0" err="1" smtClean="0"/>
              <a:t>your_netID@roger-login.ncsa.illinois.edu</a:t>
            </a:r>
            <a:endParaRPr lang="en-US" sz="2000" dirty="0" smtClean="0"/>
          </a:p>
          <a:p>
            <a:pPr lvl="1"/>
            <a:r>
              <a:rPr lang="en-US" sz="2000" dirty="0" smtClean="0"/>
              <a:t>Login to the master node: cg-hm08</a:t>
            </a:r>
          </a:p>
          <a:p>
            <a:pPr lvl="2"/>
            <a:r>
              <a:rPr lang="en-US" sz="2000" dirty="0" err="1" smtClean="0"/>
              <a:t>ssh</a:t>
            </a:r>
            <a:r>
              <a:rPr lang="en-US" sz="2000" dirty="0" smtClean="0"/>
              <a:t> cg-hm08</a:t>
            </a:r>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12</a:t>
            </a:fld>
            <a:endParaRPr lang="en-US" sz="1000" b="0" dirty="0" smtClean="0">
              <a:latin typeface="Tahoma" charset="0"/>
            </a:endParaRPr>
          </a:p>
        </p:txBody>
      </p:sp>
    </p:spTree>
    <p:extLst>
      <p:ext uri="{BB962C8B-B14F-4D97-AF65-F5344CB8AC3E}">
        <p14:creationId xmlns:p14="http://schemas.microsoft.com/office/powerpoint/2010/main" val="1402028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999" y="1128336"/>
            <a:ext cx="8382000" cy="664797"/>
          </a:xfrm>
        </p:spPr>
        <p:txBody>
          <a:bodyPr wrap="square" numCol="1" anchorCtr="0" compatLnSpc="1">
            <a:prstTxWarp prst="textNoShape">
              <a:avLst/>
            </a:prstTxWarp>
          </a:bodyPr>
          <a:lstStyle/>
          <a:p>
            <a:r>
              <a:rPr lang="en-US" b="1" dirty="0">
                <a:effectLst>
                  <a:outerShdw blurRad="38100" dist="38100" dir="2700000" algn="tl">
                    <a:srgbClr val="DDDDDD"/>
                  </a:outerShdw>
                </a:effectLst>
                <a:latin typeface="Arial" charset="0"/>
                <a:ea typeface="ＭＳ Ｐゴシック" charset="0"/>
              </a:rPr>
              <a:t>Hadoop Architecture</a:t>
            </a:r>
          </a:p>
        </p:txBody>
      </p:sp>
      <p:sp>
        <p:nvSpPr>
          <p:cNvPr id="5124" name="Slide Number Placeholder 3"/>
          <p:cNvSpPr>
            <a:spLocks noGrp="1"/>
          </p:cNvSpPr>
          <p:nvPr>
            <p:ph type="sldNum" sz="quarter" idx="4294967295"/>
          </p:nvPr>
        </p:nvSpPr>
        <p:spPr bwMode="auto">
          <a:xfrm>
            <a:off x="8764588" y="6297613"/>
            <a:ext cx="303212" cy="401637"/>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D4731E97-0F38-C54C-9563-2D361A374AD3}" type="slidenum">
              <a:rPr lang="en-US">
                <a:latin typeface="Century Gothic" charset="0"/>
              </a:rPr>
              <a:pPr/>
              <a:t>13</a:t>
            </a:fld>
            <a:endParaRPr lang="en-US">
              <a:latin typeface="Century Gothic" charset="0"/>
            </a:endParaRPr>
          </a:p>
        </p:txBody>
      </p:sp>
      <p:pic>
        <p:nvPicPr>
          <p:cNvPr id="3" name="Picture 2"/>
          <p:cNvPicPr>
            <a:picLocks noChangeAspect="1"/>
          </p:cNvPicPr>
          <p:nvPr/>
        </p:nvPicPr>
        <p:blipFill>
          <a:blip r:embed="rId3"/>
          <a:stretch>
            <a:fillRect/>
          </a:stretch>
        </p:blipFill>
        <p:spPr>
          <a:xfrm>
            <a:off x="222068" y="2198336"/>
            <a:ext cx="8699863" cy="2983360"/>
          </a:xfrm>
          <a:prstGeom prst="rect">
            <a:avLst/>
          </a:prstGeom>
        </p:spPr>
      </p:pic>
      <p:sp>
        <p:nvSpPr>
          <p:cNvPr id="4" name="TextBox 3"/>
          <p:cNvSpPr txBox="1"/>
          <p:nvPr/>
        </p:nvSpPr>
        <p:spPr>
          <a:xfrm>
            <a:off x="484715" y="5327306"/>
            <a:ext cx="8437216" cy="276999"/>
          </a:xfrm>
          <a:prstGeom prst="rect">
            <a:avLst/>
          </a:prstGeom>
          <a:noFill/>
        </p:spPr>
        <p:txBody>
          <a:bodyPr wrap="square" rtlCol="0">
            <a:spAutoFit/>
          </a:bodyPr>
          <a:lstStyle/>
          <a:p>
            <a:r>
              <a:rPr lang="en-US" sz="1200" dirty="0" smtClean="0"/>
              <a:t>Source: </a:t>
            </a:r>
            <a:r>
              <a:rPr lang="en-US" sz="1200" dirty="0"/>
              <a:t>http://radar.oreilly.com/2014/01/an-introduction-to-hadoop-2-0-understanding-the-new-data-operating-system.html</a:t>
            </a:r>
          </a:p>
        </p:txBody>
      </p:sp>
    </p:spTree>
    <p:extLst>
      <p:ext uri="{BB962C8B-B14F-4D97-AF65-F5344CB8AC3E}">
        <p14:creationId xmlns:p14="http://schemas.microsoft.com/office/powerpoint/2010/main" val="19798015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HDFS</a:t>
            </a:r>
            <a:endParaRPr lang="en-US" b="1" dirty="0"/>
          </a:p>
        </p:txBody>
      </p:sp>
      <p:sp>
        <p:nvSpPr>
          <p:cNvPr id="3" name="Content Placeholder 2"/>
          <p:cNvSpPr>
            <a:spLocks noGrp="1"/>
          </p:cNvSpPr>
          <p:nvPr>
            <p:ph idx="1"/>
          </p:nvPr>
        </p:nvSpPr>
        <p:spPr>
          <a:xfrm>
            <a:off x="292100" y="1777999"/>
            <a:ext cx="8686800" cy="4804833"/>
          </a:xfrm>
        </p:spPr>
        <p:txBody>
          <a:bodyPr>
            <a:normAutofit/>
          </a:bodyPr>
          <a:lstStyle/>
          <a:p>
            <a:r>
              <a:rPr lang="en-US" dirty="0" smtClean="0"/>
              <a:t>HDFS </a:t>
            </a:r>
            <a:r>
              <a:rPr lang="en-US" dirty="0" smtClean="0"/>
              <a:t>– Hadoop Distributed File System? </a:t>
            </a:r>
          </a:p>
          <a:p>
            <a:pPr lvl="1"/>
            <a:r>
              <a:rPr lang="en-US" dirty="0" smtClean="0"/>
              <a:t>HDFS is the storage mechanism for </a:t>
            </a:r>
            <a:r>
              <a:rPr lang="en-US" dirty="0" err="1" smtClean="0"/>
              <a:t>Hadoop</a:t>
            </a:r>
            <a:endParaRPr lang="en-US" dirty="0" smtClean="0"/>
          </a:p>
          <a:p>
            <a:pPr lvl="1"/>
            <a:r>
              <a:rPr lang="en-US" dirty="0" smtClean="0"/>
              <a:t>Designed to scale easily and effectively</a:t>
            </a:r>
          </a:p>
          <a:p>
            <a:pPr lvl="1"/>
            <a:r>
              <a:rPr lang="en-US" dirty="0" smtClean="0"/>
              <a:t>Designed to be deployed on low-cost hardware</a:t>
            </a:r>
          </a:p>
          <a:p>
            <a:r>
              <a:rPr lang="en-US" dirty="0" smtClean="0"/>
              <a:t>HDFS components</a:t>
            </a:r>
          </a:p>
          <a:p>
            <a:pPr lvl="1"/>
            <a:r>
              <a:rPr lang="en-US" dirty="0" err="1" smtClean="0"/>
              <a:t>NameNodes</a:t>
            </a:r>
            <a:r>
              <a:rPr lang="en-US" dirty="0" smtClean="0"/>
              <a:t> (the master) manage </a:t>
            </a:r>
            <a:r>
              <a:rPr lang="en-US" dirty="0"/>
              <a:t>the </a:t>
            </a:r>
            <a:r>
              <a:rPr lang="en-US" dirty="0" err="1"/>
              <a:t>filesystem</a:t>
            </a:r>
            <a:r>
              <a:rPr lang="en-US" dirty="0"/>
              <a:t> </a:t>
            </a:r>
            <a:r>
              <a:rPr lang="en-US" dirty="0" smtClean="0"/>
              <a:t>namespace</a:t>
            </a:r>
          </a:p>
          <a:p>
            <a:pPr lvl="1"/>
            <a:r>
              <a:rPr lang="en-US" dirty="0" err="1" smtClean="0"/>
              <a:t>Datanodes</a:t>
            </a:r>
            <a:r>
              <a:rPr lang="en-US" dirty="0" smtClean="0"/>
              <a:t> (workers) store and retrieve the chunks of data</a:t>
            </a:r>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14</a:t>
            </a:fld>
            <a:endParaRPr lang="en-US" sz="1000" b="0" dirty="0" smtClean="0">
              <a:latin typeface="Tahoma" charset="0"/>
            </a:endParaRPr>
          </a:p>
        </p:txBody>
      </p:sp>
      <p:grpSp>
        <p:nvGrpSpPr>
          <p:cNvPr id="31" name="Group 30"/>
          <p:cNvGrpSpPr/>
          <p:nvPr/>
        </p:nvGrpSpPr>
        <p:grpSpPr>
          <a:xfrm>
            <a:off x="252738" y="4377372"/>
            <a:ext cx="8614402" cy="2275766"/>
            <a:chOff x="252738" y="4377372"/>
            <a:chExt cx="8614402" cy="2275766"/>
          </a:xfrm>
        </p:grpSpPr>
        <p:pic>
          <p:nvPicPr>
            <p:cNvPr id="5" name="Picture 78" descr="8"/>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738" y="4600249"/>
              <a:ext cx="1093431" cy="9674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6" name="그룹 163"/>
            <p:cNvGrpSpPr>
              <a:grpSpLocks/>
            </p:cNvGrpSpPr>
            <p:nvPr/>
          </p:nvGrpSpPr>
          <p:grpSpPr bwMode="auto">
            <a:xfrm>
              <a:off x="1130376" y="6005802"/>
              <a:ext cx="7736764" cy="341371"/>
              <a:chOff x="87126" y="2328867"/>
              <a:chExt cx="5674240" cy="341382"/>
            </a:xfrm>
          </p:grpSpPr>
          <p:sp>
            <p:nvSpPr>
              <p:cNvPr id="7" name="모서리가 둥근 직사각형 164"/>
              <p:cNvSpPr/>
              <p:nvPr/>
            </p:nvSpPr>
            <p:spPr bwMode="auto">
              <a:xfrm>
                <a:off x="87126" y="2328867"/>
                <a:ext cx="1237742" cy="339816"/>
              </a:xfrm>
              <a:prstGeom prst="roundRect">
                <a:avLst/>
              </a:prstGeom>
              <a:solidFill>
                <a:schemeClr val="bg1"/>
              </a:solidFill>
              <a:ln w="12700" cap="flat" cmpd="sng" algn="ctr">
                <a:solidFill>
                  <a:schemeClr val="bg1">
                    <a:lumMod val="75000"/>
                  </a:schemeClr>
                </a:solidFill>
                <a:prstDash val="solid"/>
              </a:ln>
              <a:effectLst>
                <a:innerShdw blurRad="38100" dist="12700" dir="13500000">
                  <a:prstClr val="black">
                    <a:alpha val="50000"/>
                  </a:prstClr>
                </a:innerShdw>
              </a:effectLst>
            </p:spPr>
            <p:txBody>
              <a:bodyPr lIns="0" tIns="0" rIns="0" bIns="0" anchor="ctr">
                <a:scene3d>
                  <a:camera prst="orthographicFront"/>
                  <a:lightRig rig="threePt" dir="t"/>
                </a:scene3d>
                <a:sp3d contourW="25400">
                  <a:bevelT w="1270"/>
                  <a:contourClr>
                    <a:schemeClr val="bg1"/>
                  </a:contourClr>
                </a:sp3d>
              </a:bodyPr>
              <a:lstStyle/>
              <a:p>
                <a:pPr defTabSz="1330325" eaLnBrk="0" fontAlgn="auto" hangingPunct="0">
                  <a:lnSpc>
                    <a:spcPct val="110000"/>
                  </a:lnSpc>
                  <a:spcBef>
                    <a:spcPts val="0"/>
                  </a:spcBef>
                  <a:spcAft>
                    <a:spcPts val="0"/>
                  </a:spcAft>
                  <a:defRPr/>
                </a:pPr>
                <a:r>
                  <a:rPr lang="en-US" altLang="ko-KR" sz="1400" kern="0" dirty="0" err="1" smtClean="0">
                    <a:solidFill>
                      <a:srgbClr val="2E2B1A"/>
                    </a:solidFill>
                    <a:latin typeface="+mj-lt"/>
                    <a:ea typeface="Rix고딕 B" pitchFamily="18" charset="-127"/>
                    <a:cs typeface="+mn-cs"/>
                  </a:rPr>
                  <a:t>DataNode</a:t>
                </a:r>
                <a:r>
                  <a:rPr lang="en-US" altLang="ko-KR" sz="1400" kern="0" dirty="0" smtClean="0">
                    <a:solidFill>
                      <a:srgbClr val="2E2B1A"/>
                    </a:solidFill>
                    <a:latin typeface="+mj-lt"/>
                    <a:ea typeface="Rix고딕 B" pitchFamily="18" charset="-127"/>
                    <a:cs typeface="+mn-cs"/>
                  </a:rPr>
                  <a:t> 1</a:t>
                </a:r>
                <a:endParaRPr lang="ko-KR" altLang="en-US" sz="1400" kern="0" dirty="0" err="1">
                  <a:solidFill>
                    <a:srgbClr val="2E2B1A"/>
                  </a:solidFill>
                  <a:latin typeface="+mj-lt"/>
                  <a:ea typeface="Rix고딕 B" pitchFamily="18" charset="-127"/>
                  <a:cs typeface="+mn-cs"/>
                </a:endParaRPr>
              </a:p>
            </p:txBody>
          </p:sp>
          <p:sp>
            <p:nvSpPr>
              <p:cNvPr id="8" name="모서리가 둥근 직사각형 165"/>
              <p:cNvSpPr/>
              <p:nvPr/>
            </p:nvSpPr>
            <p:spPr bwMode="auto">
              <a:xfrm>
                <a:off x="1682804" y="2328867"/>
                <a:ext cx="1237742" cy="339816"/>
              </a:xfrm>
              <a:prstGeom prst="roundRect">
                <a:avLst/>
              </a:prstGeom>
              <a:gradFill>
                <a:gsLst>
                  <a:gs pos="60000">
                    <a:srgbClr val="ECECEC"/>
                  </a:gs>
                  <a:gs pos="100000">
                    <a:schemeClr val="bg1"/>
                  </a:gs>
                </a:gsLst>
                <a:lin ang="5400000" scaled="0"/>
              </a:gradFill>
              <a:ln w="12700" cap="flat" cmpd="sng" algn="ctr">
                <a:solidFill>
                  <a:schemeClr val="bg1">
                    <a:lumMod val="75000"/>
                  </a:schemeClr>
                </a:solidFill>
                <a:prstDash val="solid"/>
              </a:ln>
              <a:effectLst>
                <a:innerShdw blurRad="38100" dist="12700" dir="13500000">
                  <a:prstClr val="black">
                    <a:alpha val="50000"/>
                  </a:prstClr>
                </a:innerShdw>
              </a:effectLst>
            </p:spPr>
            <p:txBody>
              <a:bodyPr lIns="0" tIns="0" rIns="0" bIns="0" anchor="ctr">
                <a:scene3d>
                  <a:camera prst="orthographicFront"/>
                  <a:lightRig rig="threePt" dir="t"/>
                </a:scene3d>
                <a:sp3d>
                  <a:bevelT w="1270"/>
                  <a:contourClr>
                    <a:schemeClr val="bg1"/>
                  </a:contourClr>
                </a:sp3d>
              </a:bodyPr>
              <a:lstStyle/>
              <a:p>
                <a:pPr defTabSz="1330325" eaLnBrk="0" fontAlgn="auto" hangingPunct="0">
                  <a:lnSpc>
                    <a:spcPct val="110000"/>
                  </a:lnSpc>
                  <a:spcBef>
                    <a:spcPts val="0"/>
                  </a:spcBef>
                  <a:spcAft>
                    <a:spcPts val="0"/>
                  </a:spcAft>
                  <a:defRPr/>
                </a:pPr>
                <a:r>
                  <a:rPr lang="en-US" altLang="ko-KR" sz="1400" kern="0" dirty="0" err="1">
                    <a:solidFill>
                      <a:srgbClr val="2E2B1A"/>
                    </a:solidFill>
                    <a:latin typeface="+mj-lt"/>
                    <a:ea typeface="Rix고딕 B" pitchFamily="18" charset="-127"/>
                  </a:rPr>
                  <a:t>DataNode</a:t>
                </a:r>
                <a:r>
                  <a:rPr lang="en-US" altLang="ko-KR" sz="1400" kern="0" dirty="0">
                    <a:solidFill>
                      <a:srgbClr val="2E2B1A"/>
                    </a:solidFill>
                    <a:latin typeface="+mj-lt"/>
                    <a:ea typeface="Rix고딕 B" pitchFamily="18" charset="-127"/>
                  </a:rPr>
                  <a:t> 2</a:t>
                </a:r>
                <a:endParaRPr lang="ko-KR" altLang="en-US" sz="1400" kern="0" dirty="0" err="1">
                  <a:solidFill>
                    <a:srgbClr val="2E2B1A"/>
                  </a:solidFill>
                  <a:latin typeface="+mj-lt"/>
                  <a:ea typeface="Rix고딕 B" pitchFamily="18" charset="-127"/>
                </a:endParaRPr>
              </a:p>
            </p:txBody>
          </p:sp>
          <p:sp>
            <p:nvSpPr>
              <p:cNvPr id="9" name="모서리가 둥근 직사각형 166"/>
              <p:cNvSpPr/>
              <p:nvPr/>
            </p:nvSpPr>
            <p:spPr bwMode="auto">
              <a:xfrm>
                <a:off x="3078936" y="2330433"/>
                <a:ext cx="1237742" cy="339816"/>
              </a:xfrm>
              <a:prstGeom prst="roundRect">
                <a:avLst/>
              </a:prstGeom>
              <a:gradFill>
                <a:gsLst>
                  <a:gs pos="60000">
                    <a:schemeClr val="bg1">
                      <a:lumMod val="85000"/>
                    </a:schemeClr>
                  </a:gs>
                  <a:gs pos="100000">
                    <a:schemeClr val="bg1">
                      <a:lumMod val="95000"/>
                    </a:schemeClr>
                  </a:gs>
                </a:gsLst>
                <a:lin ang="5400000" scaled="0"/>
              </a:gradFill>
              <a:ln w="12700" cap="flat" cmpd="sng" algn="ctr">
                <a:solidFill>
                  <a:schemeClr val="bg1">
                    <a:lumMod val="75000"/>
                  </a:schemeClr>
                </a:solidFill>
                <a:prstDash val="solid"/>
              </a:ln>
              <a:effectLst>
                <a:innerShdw blurRad="38100" dist="12700" dir="13500000">
                  <a:prstClr val="black">
                    <a:alpha val="50000"/>
                  </a:prstClr>
                </a:innerShdw>
              </a:effectLst>
            </p:spPr>
            <p:txBody>
              <a:bodyPr lIns="0" tIns="0" rIns="0" bIns="0" anchor="ctr">
                <a:scene3d>
                  <a:camera prst="orthographicFront"/>
                  <a:lightRig rig="threePt" dir="t"/>
                </a:scene3d>
                <a:sp3d>
                  <a:bevelT w="1270"/>
                  <a:contourClr>
                    <a:schemeClr val="bg1"/>
                  </a:contourClr>
                </a:sp3d>
              </a:bodyPr>
              <a:lstStyle/>
              <a:p>
                <a:pPr defTabSz="1330325" eaLnBrk="0" hangingPunct="0">
                  <a:lnSpc>
                    <a:spcPct val="110000"/>
                  </a:lnSpc>
                  <a:defRPr/>
                </a:pPr>
                <a:r>
                  <a:rPr lang="en-US" altLang="ko-KR" sz="1400" kern="0" dirty="0" err="1">
                    <a:solidFill>
                      <a:srgbClr val="2E2B1A"/>
                    </a:solidFill>
                    <a:latin typeface="+mj-lt"/>
                    <a:ea typeface="Rix고딕 B" pitchFamily="18" charset="-127"/>
                  </a:rPr>
                  <a:t>DataNode</a:t>
                </a:r>
                <a:r>
                  <a:rPr lang="en-US" altLang="ko-KR" sz="1400" kern="0" dirty="0">
                    <a:solidFill>
                      <a:srgbClr val="2E2B1A"/>
                    </a:solidFill>
                    <a:latin typeface="+mj-lt"/>
                    <a:ea typeface="Rix고딕 B" pitchFamily="18" charset="-127"/>
                  </a:rPr>
                  <a:t> 3</a:t>
                </a:r>
                <a:endParaRPr lang="ko-KR" altLang="en-US" sz="1400" kern="0" dirty="0" err="1">
                  <a:solidFill>
                    <a:srgbClr val="2E2B1A"/>
                  </a:solidFill>
                  <a:latin typeface="+mj-lt"/>
                  <a:ea typeface="Rix고딕 B" pitchFamily="18" charset="-127"/>
                </a:endParaRPr>
              </a:p>
            </p:txBody>
          </p:sp>
          <p:sp>
            <p:nvSpPr>
              <p:cNvPr id="10" name="모서리가 둥근 직사각형 167"/>
              <p:cNvSpPr/>
              <p:nvPr/>
            </p:nvSpPr>
            <p:spPr bwMode="auto">
              <a:xfrm>
                <a:off x="4523624" y="2328867"/>
                <a:ext cx="1237742" cy="339816"/>
              </a:xfrm>
              <a:prstGeom prst="roundRect">
                <a:avLst/>
              </a:prstGeom>
              <a:gradFill>
                <a:gsLst>
                  <a:gs pos="60000">
                    <a:srgbClr val="CDCDCD"/>
                  </a:gs>
                  <a:gs pos="100000">
                    <a:schemeClr val="bg1">
                      <a:lumMod val="85000"/>
                    </a:schemeClr>
                  </a:gs>
                </a:gsLst>
                <a:lin ang="5400000" scaled="0"/>
              </a:gradFill>
              <a:ln w="12700" cap="flat" cmpd="sng" algn="ctr">
                <a:solidFill>
                  <a:schemeClr val="bg1">
                    <a:lumMod val="65000"/>
                  </a:schemeClr>
                </a:solidFill>
                <a:prstDash val="solid"/>
              </a:ln>
              <a:effectLst>
                <a:innerShdw blurRad="38100" dist="12700" dir="13500000">
                  <a:prstClr val="black">
                    <a:alpha val="50000"/>
                  </a:prstClr>
                </a:innerShdw>
              </a:effectLst>
            </p:spPr>
            <p:txBody>
              <a:bodyPr lIns="0" tIns="0" rIns="0" bIns="0" anchor="ctr">
                <a:scene3d>
                  <a:camera prst="orthographicFront"/>
                  <a:lightRig rig="threePt" dir="t"/>
                </a:scene3d>
                <a:sp3d>
                  <a:bevelT w="1270"/>
                  <a:contourClr>
                    <a:schemeClr val="bg1"/>
                  </a:contourClr>
                </a:sp3d>
              </a:bodyPr>
              <a:lstStyle/>
              <a:p>
                <a:pPr defTabSz="1330325" eaLnBrk="0" fontAlgn="auto" hangingPunct="0">
                  <a:lnSpc>
                    <a:spcPct val="110000"/>
                  </a:lnSpc>
                  <a:spcBef>
                    <a:spcPts val="0"/>
                  </a:spcBef>
                  <a:spcAft>
                    <a:spcPts val="0"/>
                  </a:spcAft>
                  <a:defRPr/>
                </a:pPr>
                <a:r>
                  <a:rPr lang="en-US" altLang="ko-KR" sz="1400" kern="0" dirty="0" err="1">
                    <a:solidFill>
                      <a:srgbClr val="2E2B1A"/>
                    </a:solidFill>
                    <a:latin typeface="+mj-lt"/>
                    <a:ea typeface="Rix고딕 B" pitchFamily="18" charset="-127"/>
                  </a:rPr>
                  <a:t>DataNode</a:t>
                </a:r>
                <a:r>
                  <a:rPr lang="en-US" altLang="ko-KR" sz="1400" kern="0" dirty="0">
                    <a:solidFill>
                      <a:srgbClr val="2E2B1A"/>
                    </a:solidFill>
                    <a:latin typeface="+mj-lt"/>
                    <a:ea typeface="Rix고딕 B" pitchFamily="18" charset="-127"/>
                  </a:rPr>
                  <a:t> 4</a:t>
                </a:r>
                <a:endParaRPr lang="ko-KR" altLang="en-US" sz="1400" kern="0" dirty="0" err="1">
                  <a:solidFill>
                    <a:srgbClr val="2E2B1A"/>
                  </a:solidFill>
                  <a:latin typeface="+mj-lt"/>
                  <a:ea typeface="Rix고딕 B" pitchFamily="18" charset="-127"/>
                </a:endParaRPr>
              </a:p>
            </p:txBody>
          </p:sp>
        </p:grpSp>
        <p:sp>
          <p:nvSpPr>
            <p:cNvPr id="15" name="모서리가 둥근 직사각형 142"/>
            <p:cNvSpPr/>
            <p:nvPr/>
          </p:nvSpPr>
          <p:spPr bwMode="auto">
            <a:xfrm>
              <a:off x="4708314" y="4377372"/>
              <a:ext cx="1240121" cy="338137"/>
            </a:xfrm>
            <a:prstGeom prst="roundRect">
              <a:avLst/>
            </a:prstGeom>
            <a:gradFill>
              <a:gsLst>
                <a:gs pos="100000">
                  <a:schemeClr val="bg1">
                    <a:lumMod val="95000"/>
                  </a:schemeClr>
                </a:gs>
                <a:gs pos="83000">
                  <a:schemeClr val="bg1">
                    <a:lumMod val="75000"/>
                  </a:schemeClr>
                </a:gs>
                <a:gs pos="14000">
                  <a:schemeClr val="bg1">
                    <a:lumMod val="75000"/>
                  </a:schemeClr>
                </a:gs>
                <a:gs pos="0">
                  <a:schemeClr val="bg1">
                    <a:lumMod val="95000"/>
                  </a:schemeClr>
                </a:gs>
              </a:gsLst>
              <a:lin ang="16200000" scaled="1"/>
            </a:gradFill>
            <a:ln w="12700" cap="flat" cmpd="sng" algn="ctr">
              <a:solidFill>
                <a:schemeClr val="bg1">
                  <a:lumMod val="75000"/>
                </a:schemeClr>
              </a:solidFill>
              <a:prstDash val="solid"/>
            </a:ln>
            <a:effectLst/>
          </p:spPr>
          <p:txBody>
            <a:bodyPr anchor="ctr">
              <a:scene3d>
                <a:camera prst="orthographicFront"/>
                <a:lightRig rig="threePt" dir="t"/>
              </a:scene3d>
              <a:sp3d>
                <a:bevelT w="1270"/>
                <a:contourClr>
                  <a:schemeClr val="bg1"/>
                </a:contourClr>
              </a:sp3d>
            </a:bodyPr>
            <a:lstStyle/>
            <a:p>
              <a:pPr defTabSz="1330325" eaLnBrk="0" fontAlgn="auto" hangingPunct="0">
                <a:lnSpc>
                  <a:spcPct val="110000"/>
                </a:lnSpc>
                <a:spcBef>
                  <a:spcPts val="0"/>
                </a:spcBef>
                <a:spcAft>
                  <a:spcPts val="0"/>
                </a:spcAft>
                <a:defRPr/>
              </a:pPr>
              <a:r>
                <a:rPr kumimoji="0" lang="en-US" altLang="ko-KR" sz="1400" kern="0" dirty="0" err="1" smtClean="0">
                  <a:solidFill>
                    <a:schemeClr val="tx1">
                      <a:lumMod val="85000"/>
                      <a:lumOff val="15000"/>
                    </a:schemeClr>
                  </a:solidFill>
                  <a:latin typeface="+mj-lt"/>
                  <a:ea typeface="Rix정고딕 B" pitchFamily="18" charset="-127"/>
                  <a:cs typeface="+mn-cs"/>
                </a:rPr>
                <a:t>NameNode</a:t>
              </a:r>
              <a:endParaRPr kumimoji="0" lang="ko-KR" altLang="en-US" sz="1400" kern="0" dirty="0" err="1">
                <a:solidFill>
                  <a:schemeClr val="tx1">
                    <a:lumMod val="85000"/>
                    <a:lumOff val="15000"/>
                  </a:schemeClr>
                </a:solidFill>
                <a:latin typeface="+mj-lt"/>
                <a:ea typeface="Rix정고딕 B" pitchFamily="18" charset="-127"/>
                <a:cs typeface="+mn-cs"/>
              </a:endParaRPr>
            </a:p>
          </p:txBody>
        </p:sp>
        <p:sp>
          <p:nvSpPr>
            <p:cNvPr id="18" name="Line 61"/>
            <p:cNvSpPr>
              <a:spLocks noChangeShapeType="1"/>
            </p:cNvSpPr>
            <p:nvPr/>
          </p:nvSpPr>
          <p:spPr bwMode="auto">
            <a:xfrm flipV="1">
              <a:off x="1177617" y="4640496"/>
              <a:ext cx="3382361" cy="267177"/>
            </a:xfrm>
            <a:prstGeom prst="line">
              <a:avLst/>
            </a:prstGeom>
            <a:noFill/>
            <a:ln w="9525">
              <a:solidFill>
                <a:srgbClr val="5F5F5F"/>
              </a:solidFill>
              <a:prstDash val="dash"/>
              <a:round/>
              <a:headEnd type="none" w="sm" len="sm"/>
              <a:tailEnd type="triangle" w="sm" len="sm"/>
            </a:ln>
            <a:extLst>
              <a:ext uri="{909E8E84-426E-40dd-AFC4-6F175D3DCCD1}">
                <a14:hiddenFill xmlns="" xmlns:a14="http://schemas.microsoft.com/office/drawing/2010/main">
                  <a:noFill/>
                </a14:hiddenFill>
              </a:ext>
            </a:extLst>
          </p:spPr>
          <p:txBody>
            <a:bodyPr/>
            <a:lstStyle/>
            <a:p>
              <a:endParaRPr lang="en-US"/>
            </a:p>
          </p:txBody>
        </p:sp>
        <p:sp>
          <p:nvSpPr>
            <p:cNvPr id="29" name="Line 61"/>
            <p:cNvSpPr>
              <a:spLocks noChangeShapeType="1"/>
            </p:cNvSpPr>
            <p:nvPr/>
          </p:nvSpPr>
          <p:spPr bwMode="auto">
            <a:xfrm flipV="1">
              <a:off x="1218257" y="4792896"/>
              <a:ext cx="3382361" cy="267177"/>
            </a:xfrm>
            <a:prstGeom prst="line">
              <a:avLst/>
            </a:prstGeom>
            <a:noFill/>
            <a:ln w="9525">
              <a:solidFill>
                <a:srgbClr val="5F5F5F"/>
              </a:solidFill>
              <a:prstDash val="dash"/>
              <a:round/>
              <a:headEnd type="triangle" w="sm" len="sm"/>
              <a:tailEnd type="none" w="sm" len="sm"/>
            </a:ln>
            <a:extLst>
              <a:ext uri="{909E8E84-426E-40dd-AFC4-6F175D3DCCD1}">
                <a14:hiddenFill xmlns="" xmlns:a14="http://schemas.microsoft.com/office/drawing/2010/main">
                  <a:noFill/>
                </a14:hiddenFill>
              </a:ext>
            </a:extLst>
          </p:spPr>
          <p:txBody>
            <a:bodyPr/>
            <a:lstStyle/>
            <a:p>
              <a:endParaRPr lang="en-US"/>
            </a:p>
          </p:txBody>
        </p:sp>
        <p:sp>
          <p:nvSpPr>
            <p:cNvPr id="32" name="Line 61"/>
            <p:cNvSpPr>
              <a:spLocks noChangeShapeType="1"/>
            </p:cNvSpPr>
            <p:nvPr/>
          </p:nvSpPr>
          <p:spPr bwMode="auto">
            <a:xfrm>
              <a:off x="1177617" y="5364480"/>
              <a:ext cx="4247823" cy="568960"/>
            </a:xfrm>
            <a:prstGeom prst="line">
              <a:avLst/>
            </a:prstGeom>
            <a:noFill/>
            <a:ln w="9525">
              <a:solidFill>
                <a:srgbClr val="5F5F5F"/>
              </a:solidFill>
              <a:prstDash val="dash"/>
              <a:round/>
              <a:headEnd type="none" w="sm" len="sm"/>
              <a:tailEnd type="triangle" w="sm" len="sm"/>
            </a:ln>
            <a:extLst>
              <a:ext uri="{909E8E84-426E-40dd-AFC4-6F175D3DCCD1}">
                <a14:hiddenFill xmlns="" xmlns:a14="http://schemas.microsoft.com/office/drawing/2010/main">
                  <a:noFill/>
                </a14:hiddenFill>
              </a:ext>
            </a:extLst>
          </p:spPr>
          <p:txBody>
            <a:bodyPr/>
            <a:lstStyle/>
            <a:p>
              <a:endParaRPr lang="en-US"/>
            </a:p>
          </p:txBody>
        </p:sp>
        <p:sp>
          <p:nvSpPr>
            <p:cNvPr id="33" name="Line 61"/>
            <p:cNvSpPr>
              <a:spLocks noChangeShapeType="1"/>
            </p:cNvSpPr>
            <p:nvPr/>
          </p:nvSpPr>
          <p:spPr bwMode="auto">
            <a:xfrm>
              <a:off x="1198484" y="5384800"/>
              <a:ext cx="792021" cy="621002"/>
            </a:xfrm>
            <a:prstGeom prst="line">
              <a:avLst/>
            </a:prstGeom>
            <a:noFill/>
            <a:ln w="9525">
              <a:solidFill>
                <a:srgbClr val="5F5F5F"/>
              </a:solidFill>
              <a:prstDash val="dash"/>
              <a:round/>
              <a:headEnd type="none" w="sm" len="sm"/>
              <a:tailEnd type="triangle" w="sm" len="sm"/>
            </a:ln>
            <a:extLst>
              <a:ext uri="{909E8E84-426E-40dd-AFC4-6F175D3DCCD1}">
                <a14:hiddenFill xmlns="" xmlns:a14="http://schemas.microsoft.com/office/drawing/2010/main">
                  <a:noFill/>
                </a14:hiddenFill>
              </a:ext>
            </a:extLst>
          </p:spPr>
          <p:txBody>
            <a:bodyPr/>
            <a:lstStyle/>
            <a:p>
              <a:endParaRPr lang="en-US"/>
            </a:p>
          </p:txBody>
        </p:sp>
        <p:grpSp>
          <p:nvGrpSpPr>
            <p:cNvPr id="41" name="그룹 247"/>
            <p:cNvGrpSpPr>
              <a:grpSpLocks/>
            </p:cNvGrpSpPr>
            <p:nvPr/>
          </p:nvGrpSpPr>
          <p:grpSpPr bwMode="auto">
            <a:xfrm>
              <a:off x="1346169" y="4448085"/>
              <a:ext cx="536575" cy="433388"/>
              <a:chOff x="379158" y="2556930"/>
              <a:chExt cx="536404" cy="432779"/>
            </a:xfrm>
          </p:grpSpPr>
          <p:pic>
            <p:nvPicPr>
              <p:cNvPr id="42" name="그림 248" descr="number.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9158" y="2556930"/>
                <a:ext cx="536404" cy="4327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 name="직사각형 249"/>
              <p:cNvSpPr>
                <a:spLocks noChangeArrowheads="1"/>
              </p:cNvSpPr>
              <p:nvPr/>
            </p:nvSpPr>
            <p:spPr bwMode="auto">
              <a:xfrm>
                <a:off x="483120" y="2665953"/>
                <a:ext cx="341180" cy="223298"/>
              </a:xfrm>
              <a:prstGeom prst="rect">
                <a:avLst/>
              </a:prstGeom>
              <a:noFill/>
              <a:ln w="12700" algn="ctr">
                <a:noFill/>
                <a:miter lim="800000"/>
                <a:headEnd/>
                <a:tailEnd/>
              </a:ln>
            </p:spPr>
            <p:txBody>
              <a:bodyPr lIns="0" tIns="0" rIns="0" bIns="0" anchor="ctr">
                <a:scene3d>
                  <a:camera prst="orthographicFront"/>
                  <a:lightRig rig="threePt" dir="t"/>
                </a:scene3d>
                <a:sp3d contourW="25400">
                  <a:bevelT w="0"/>
                  <a:contourClr>
                    <a:srgbClr val="1E497C"/>
                  </a:contourClr>
                </a:sp3d>
              </a:bodyPr>
              <a:lstStyle>
                <a:defPPr>
                  <a:defRPr lang="ko-KR"/>
                </a:defPPr>
                <a:lvl1pPr algn="l" rtl="0" fontAlgn="base" latinLnBrk="1">
                  <a:spcBef>
                    <a:spcPct val="0"/>
                  </a:spcBef>
                  <a:spcAft>
                    <a:spcPct val="0"/>
                  </a:spcAft>
                  <a:defRPr kumimoji="1" sz="1300" kern="1200">
                    <a:solidFill>
                      <a:schemeClr val="bg1"/>
                    </a:solidFill>
                    <a:latin typeface="산돌고딕B" pitchFamily="18" charset="-127"/>
                    <a:ea typeface="산돌고딕B" pitchFamily="18" charset="-127"/>
                    <a:cs typeface="+mn-cs"/>
                  </a:defRPr>
                </a:lvl1pPr>
                <a:lvl2pPr marL="457200" algn="l" rtl="0" fontAlgn="base" latinLnBrk="1">
                  <a:spcBef>
                    <a:spcPct val="0"/>
                  </a:spcBef>
                  <a:spcAft>
                    <a:spcPct val="0"/>
                  </a:spcAft>
                  <a:defRPr kumimoji="1" sz="1300" kern="1200">
                    <a:solidFill>
                      <a:schemeClr val="bg1"/>
                    </a:solidFill>
                    <a:latin typeface="산돌고딕B" pitchFamily="18" charset="-127"/>
                    <a:ea typeface="산돌고딕B" pitchFamily="18" charset="-127"/>
                    <a:cs typeface="+mn-cs"/>
                  </a:defRPr>
                </a:lvl2pPr>
                <a:lvl3pPr marL="914400" algn="l" rtl="0" fontAlgn="base" latinLnBrk="1">
                  <a:spcBef>
                    <a:spcPct val="0"/>
                  </a:spcBef>
                  <a:spcAft>
                    <a:spcPct val="0"/>
                  </a:spcAft>
                  <a:defRPr kumimoji="1" sz="1300" kern="1200">
                    <a:solidFill>
                      <a:schemeClr val="bg1"/>
                    </a:solidFill>
                    <a:latin typeface="산돌고딕B" pitchFamily="18" charset="-127"/>
                    <a:ea typeface="산돌고딕B" pitchFamily="18" charset="-127"/>
                    <a:cs typeface="+mn-cs"/>
                  </a:defRPr>
                </a:lvl3pPr>
                <a:lvl4pPr marL="1371600" algn="l" rtl="0" fontAlgn="base" latinLnBrk="1">
                  <a:spcBef>
                    <a:spcPct val="0"/>
                  </a:spcBef>
                  <a:spcAft>
                    <a:spcPct val="0"/>
                  </a:spcAft>
                  <a:defRPr kumimoji="1" sz="1300" kern="1200">
                    <a:solidFill>
                      <a:schemeClr val="bg1"/>
                    </a:solidFill>
                    <a:latin typeface="산돌고딕B" pitchFamily="18" charset="-127"/>
                    <a:ea typeface="산돌고딕B" pitchFamily="18" charset="-127"/>
                    <a:cs typeface="+mn-cs"/>
                  </a:defRPr>
                </a:lvl4pPr>
                <a:lvl5pPr marL="1828800" algn="l" rtl="0" fontAlgn="base" latinLnBrk="1">
                  <a:spcBef>
                    <a:spcPct val="0"/>
                  </a:spcBef>
                  <a:spcAft>
                    <a:spcPct val="0"/>
                  </a:spcAft>
                  <a:defRPr kumimoji="1" sz="1300" kern="1200">
                    <a:solidFill>
                      <a:schemeClr val="bg1"/>
                    </a:solidFill>
                    <a:latin typeface="산돌고딕B" pitchFamily="18" charset="-127"/>
                    <a:ea typeface="산돌고딕B" pitchFamily="18" charset="-127"/>
                    <a:cs typeface="+mn-cs"/>
                  </a:defRPr>
                </a:lvl5pPr>
                <a:lvl6pPr marL="2286000" algn="l" defTabSz="914400" rtl="0" eaLnBrk="1" latinLnBrk="1" hangingPunct="1">
                  <a:defRPr kumimoji="1" sz="1300" kern="1200">
                    <a:solidFill>
                      <a:schemeClr val="bg1"/>
                    </a:solidFill>
                    <a:latin typeface="산돌고딕B" pitchFamily="18" charset="-127"/>
                    <a:ea typeface="산돌고딕B" pitchFamily="18" charset="-127"/>
                    <a:cs typeface="+mn-cs"/>
                  </a:defRPr>
                </a:lvl6pPr>
                <a:lvl7pPr marL="2743200" algn="l" defTabSz="914400" rtl="0" eaLnBrk="1" latinLnBrk="1" hangingPunct="1">
                  <a:defRPr kumimoji="1" sz="1300" kern="1200">
                    <a:solidFill>
                      <a:schemeClr val="bg1"/>
                    </a:solidFill>
                    <a:latin typeface="산돌고딕B" pitchFamily="18" charset="-127"/>
                    <a:ea typeface="산돌고딕B" pitchFamily="18" charset="-127"/>
                    <a:cs typeface="+mn-cs"/>
                  </a:defRPr>
                </a:lvl7pPr>
                <a:lvl8pPr marL="3200400" algn="l" defTabSz="914400" rtl="0" eaLnBrk="1" latinLnBrk="1" hangingPunct="1">
                  <a:defRPr kumimoji="1" sz="1300" kern="1200">
                    <a:solidFill>
                      <a:schemeClr val="bg1"/>
                    </a:solidFill>
                    <a:latin typeface="산돌고딕B" pitchFamily="18" charset="-127"/>
                    <a:ea typeface="산돌고딕B" pitchFamily="18" charset="-127"/>
                    <a:cs typeface="+mn-cs"/>
                  </a:defRPr>
                </a:lvl8pPr>
                <a:lvl9pPr marL="3657600" algn="l" defTabSz="914400" rtl="0" eaLnBrk="1" latinLnBrk="1" hangingPunct="1">
                  <a:defRPr kumimoji="1" sz="1300" kern="1200">
                    <a:solidFill>
                      <a:schemeClr val="bg1"/>
                    </a:solidFill>
                    <a:latin typeface="산돌고딕B" pitchFamily="18" charset="-127"/>
                    <a:ea typeface="산돌고딕B" pitchFamily="18" charset="-127"/>
                    <a:cs typeface="+mn-cs"/>
                  </a:defRPr>
                </a:lvl9pPr>
              </a:lstStyle>
              <a:p>
                <a:pPr algn="ctr">
                  <a:defRPr/>
                </a:pPr>
                <a:r>
                  <a:rPr kumimoji="0" lang="en-US" altLang="ko-KR" sz="1200" dirty="0" smtClean="0">
                    <a:latin typeface="Rix정고딕 B" pitchFamily="18" charset="-127"/>
                    <a:ea typeface="Rix정고딕 B" pitchFamily="18" charset="-127"/>
                  </a:rPr>
                  <a:t>1</a:t>
                </a:r>
                <a:endParaRPr kumimoji="0" lang="ko-KR" altLang="en-US" sz="1200" dirty="0">
                  <a:latin typeface="Rix정고딕 B" pitchFamily="18" charset="-127"/>
                  <a:ea typeface="Rix정고딕 B" pitchFamily="18" charset="-127"/>
                </a:endParaRPr>
              </a:p>
            </p:txBody>
          </p:sp>
        </p:grpSp>
        <p:grpSp>
          <p:nvGrpSpPr>
            <p:cNvPr id="44" name="그룹 250"/>
            <p:cNvGrpSpPr>
              <a:grpSpLocks/>
            </p:cNvGrpSpPr>
            <p:nvPr/>
          </p:nvGrpSpPr>
          <p:grpSpPr bwMode="auto">
            <a:xfrm>
              <a:off x="4137631" y="4772297"/>
              <a:ext cx="536575" cy="433388"/>
              <a:chOff x="379158" y="2556930"/>
              <a:chExt cx="536404" cy="432779"/>
            </a:xfrm>
          </p:grpSpPr>
          <p:pic>
            <p:nvPicPr>
              <p:cNvPr id="45" name="그림 251" descr="number.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9158" y="2556930"/>
                <a:ext cx="536404" cy="4327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6" name="직사각형 252"/>
              <p:cNvSpPr>
                <a:spLocks noChangeArrowheads="1"/>
              </p:cNvSpPr>
              <p:nvPr/>
            </p:nvSpPr>
            <p:spPr bwMode="auto">
              <a:xfrm>
                <a:off x="483120" y="2665953"/>
                <a:ext cx="341180" cy="223298"/>
              </a:xfrm>
              <a:prstGeom prst="rect">
                <a:avLst/>
              </a:prstGeom>
              <a:noFill/>
              <a:ln w="12700" algn="ctr">
                <a:noFill/>
                <a:miter lim="800000"/>
                <a:headEnd/>
                <a:tailEnd/>
              </a:ln>
            </p:spPr>
            <p:txBody>
              <a:bodyPr lIns="0" tIns="0" rIns="0" bIns="0" anchor="ctr">
                <a:scene3d>
                  <a:camera prst="orthographicFront"/>
                  <a:lightRig rig="threePt" dir="t"/>
                </a:scene3d>
                <a:sp3d contourW="25400">
                  <a:bevelT w="0"/>
                  <a:contourClr>
                    <a:srgbClr val="1E497C"/>
                  </a:contourClr>
                </a:sp3d>
              </a:bodyPr>
              <a:lstStyle>
                <a:defPPr>
                  <a:defRPr lang="ko-KR"/>
                </a:defPPr>
                <a:lvl1pPr algn="l" rtl="0" fontAlgn="base" latinLnBrk="1">
                  <a:spcBef>
                    <a:spcPct val="0"/>
                  </a:spcBef>
                  <a:spcAft>
                    <a:spcPct val="0"/>
                  </a:spcAft>
                  <a:defRPr kumimoji="1" sz="1300" kern="1200">
                    <a:solidFill>
                      <a:schemeClr val="bg1"/>
                    </a:solidFill>
                    <a:latin typeface="산돌고딕B" pitchFamily="18" charset="-127"/>
                    <a:ea typeface="산돌고딕B" pitchFamily="18" charset="-127"/>
                    <a:cs typeface="+mn-cs"/>
                  </a:defRPr>
                </a:lvl1pPr>
                <a:lvl2pPr marL="457200" algn="l" rtl="0" fontAlgn="base" latinLnBrk="1">
                  <a:spcBef>
                    <a:spcPct val="0"/>
                  </a:spcBef>
                  <a:spcAft>
                    <a:spcPct val="0"/>
                  </a:spcAft>
                  <a:defRPr kumimoji="1" sz="1300" kern="1200">
                    <a:solidFill>
                      <a:schemeClr val="bg1"/>
                    </a:solidFill>
                    <a:latin typeface="산돌고딕B" pitchFamily="18" charset="-127"/>
                    <a:ea typeface="산돌고딕B" pitchFamily="18" charset="-127"/>
                    <a:cs typeface="+mn-cs"/>
                  </a:defRPr>
                </a:lvl2pPr>
                <a:lvl3pPr marL="914400" algn="l" rtl="0" fontAlgn="base" latinLnBrk="1">
                  <a:spcBef>
                    <a:spcPct val="0"/>
                  </a:spcBef>
                  <a:spcAft>
                    <a:spcPct val="0"/>
                  </a:spcAft>
                  <a:defRPr kumimoji="1" sz="1300" kern="1200">
                    <a:solidFill>
                      <a:schemeClr val="bg1"/>
                    </a:solidFill>
                    <a:latin typeface="산돌고딕B" pitchFamily="18" charset="-127"/>
                    <a:ea typeface="산돌고딕B" pitchFamily="18" charset="-127"/>
                    <a:cs typeface="+mn-cs"/>
                  </a:defRPr>
                </a:lvl3pPr>
                <a:lvl4pPr marL="1371600" algn="l" rtl="0" fontAlgn="base" latinLnBrk="1">
                  <a:spcBef>
                    <a:spcPct val="0"/>
                  </a:spcBef>
                  <a:spcAft>
                    <a:spcPct val="0"/>
                  </a:spcAft>
                  <a:defRPr kumimoji="1" sz="1300" kern="1200">
                    <a:solidFill>
                      <a:schemeClr val="bg1"/>
                    </a:solidFill>
                    <a:latin typeface="산돌고딕B" pitchFamily="18" charset="-127"/>
                    <a:ea typeface="산돌고딕B" pitchFamily="18" charset="-127"/>
                    <a:cs typeface="+mn-cs"/>
                  </a:defRPr>
                </a:lvl4pPr>
                <a:lvl5pPr marL="1828800" algn="l" rtl="0" fontAlgn="base" latinLnBrk="1">
                  <a:spcBef>
                    <a:spcPct val="0"/>
                  </a:spcBef>
                  <a:spcAft>
                    <a:spcPct val="0"/>
                  </a:spcAft>
                  <a:defRPr kumimoji="1" sz="1300" kern="1200">
                    <a:solidFill>
                      <a:schemeClr val="bg1"/>
                    </a:solidFill>
                    <a:latin typeface="산돌고딕B" pitchFamily="18" charset="-127"/>
                    <a:ea typeface="산돌고딕B" pitchFamily="18" charset="-127"/>
                    <a:cs typeface="+mn-cs"/>
                  </a:defRPr>
                </a:lvl5pPr>
                <a:lvl6pPr marL="2286000" algn="l" defTabSz="914400" rtl="0" eaLnBrk="1" latinLnBrk="1" hangingPunct="1">
                  <a:defRPr kumimoji="1" sz="1300" kern="1200">
                    <a:solidFill>
                      <a:schemeClr val="bg1"/>
                    </a:solidFill>
                    <a:latin typeface="산돌고딕B" pitchFamily="18" charset="-127"/>
                    <a:ea typeface="산돌고딕B" pitchFamily="18" charset="-127"/>
                    <a:cs typeface="+mn-cs"/>
                  </a:defRPr>
                </a:lvl6pPr>
                <a:lvl7pPr marL="2743200" algn="l" defTabSz="914400" rtl="0" eaLnBrk="1" latinLnBrk="1" hangingPunct="1">
                  <a:defRPr kumimoji="1" sz="1300" kern="1200">
                    <a:solidFill>
                      <a:schemeClr val="bg1"/>
                    </a:solidFill>
                    <a:latin typeface="산돌고딕B" pitchFamily="18" charset="-127"/>
                    <a:ea typeface="산돌고딕B" pitchFamily="18" charset="-127"/>
                    <a:cs typeface="+mn-cs"/>
                  </a:defRPr>
                </a:lvl7pPr>
                <a:lvl8pPr marL="3200400" algn="l" defTabSz="914400" rtl="0" eaLnBrk="1" latinLnBrk="1" hangingPunct="1">
                  <a:defRPr kumimoji="1" sz="1300" kern="1200">
                    <a:solidFill>
                      <a:schemeClr val="bg1"/>
                    </a:solidFill>
                    <a:latin typeface="산돌고딕B" pitchFamily="18" charset="-127"/>
                    <a:ea typeface="산돌고딕B" pitchFamily="18" charset="-127"/>
                    <a:cs typeface="+mn-cs"/>
                  </a:defRPr>
                </a:lvl8pPr>
                <a:lvl9pPr marL="3657600" algn="l" defTabSz="914400" rtl="0" eaLnBrk="1" latinLnBrk="1" hangingPunct="1">
                  <a:defRPr kumimoji="1" sz="1300" kern="1200">
                    <a:solidFill>
                      <a:schemeClr val="bg1"/>
                    </a:solidFill>
                    <a:latin typeface="산돌고딕B" pitchFamily="18" charset="-127"/>
                    <a:ea typeface="산돌고딕B" pitchFamily="18" charset="-127"/>
                    <a:cs typeface="+mn-cs"/>
                  </a:defRPr>
                </a:lvl9pPr>
              </a:lstStyle>
              <a:p>
                <a:pPr algn="ctr">
                  <a:defRPr/>
                </a:pPr>
                <a:r>
                  <a:rPr kumimoji="0" lang="en-US" altLang="ko-KR" sz="1200" dirty="0" smtClean="0">
                    <a:latin typeface="Rix정고딕 B" pitchFamily="18" charset="-127"/>
                    <a:ea typeface="Rix정고딕 B" pitchFamily="18" charset="-127"/>
                  </a:rPr>
                  <a:t>2</a:t>
                </a:r>
                <a:endParaRPr kumimoji="0" lang="ko-KR" altLang="en-US" sz="1200" dirty="0">
                  <a:latin typeface="Rix정고딕 B" pitchFamily="18" charset="-127"/>
                  <a:ea typeface="Rix정고딕 B" pitchFamily="18" charset="-127"/>
                </a:endParaRPr>
              </a:p>
            </p:txBody>
          </p:sp>
        </p:grpSp>
        <p:grpSp>
          <p:nvGrpSpPr>
            <p:cNvPr id="47" name="그룹 253"/>
            <p:cNvGrpSpPr>
              <a:grpSpLocks/>
            </p:cNvGrpSpPr>
            <p:nvPr/>
          </p:nvGrpSpPr>
          <p:grpSpPr bwMode="auto">
            <a:xfrm>
              <a:off x="809594" y="5313875"/>
              <a:ext cx="536575" cy="507607"/>
              <a:chOff x="379158" y="2556930"/>
              <a:chExt cx="536404" cy="432779"/>
            </a:xfrm>
          </p:grpSpPr>
          <p:pic>
            <p:nvPicPr>
              <p:cNvPr id="48" name="그림 254" descr="number.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9158" y="2556930"/>
                <a:ext cx="536404" cy="4327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 name="직사각형 255"/>
              <p:cNvSpPr>
                <a:spLocks noChangeArrowheads="1"/>
              </p:cNvSpPr>
              <p:nvPr/>
            </p:nvSpPr>
            <p:spPr bwMode="auto">
              <a:xfrm>
                <a:off x="483120" y="2665953"/>
                <a:ext cx="341180" cy="223298"/>
              </a:xfrm>
              <a:prstGeom prst="rect">
                <a:avLst/>
              </a:prstGeom>
              <a:noFill/>
              <a:ln w="12700" algn="ctr">
                <a:noFill/>
                <a:miter lim="800000"/>
                <a:headEnd/>
                <a:tailEnd/>
              </a:ln>
            </p:spPr>
            <p:txBody>
              <a:bodyPr lIns="0" tIns="0" rIns="0" bIns="0" anchor="ctr">
                <a:scene3d>
                  <a:camera prst="orthographicFront"/>
                  <a:lightRig rig="threePt" dir="t"/>
                </a:scene3d>
                <a:sp3d contourW="25400">
                  <a:bevelT w="0"/>
                  <a:contourClr>
                    <a:srgbClr val="1E497C"/>
                  </a:contourClr>
                </a:sp3d>
              </a:bodyPr>
              <a:lstStyle>
                <a:defPPr>
                  <a:defRPr lang="ko-KR"/>
                </a:defPPr>
                <a:lvl1pPr algn="l" rtl="0" fontAlgn="base" latinLnBrk="1">
                  <a:spcBef>
                    <a:spcPct val="0"/>
                  </a:spcBef>
                  <a:spcAft>
                    <a:spcPct val="0"/>
                  </a:spcAft>
                  <a:defRPr kumimoji="1" sz="1300" kern="1200">
                    <a:solidFill>
                      <a:schemeClr val="bg1"/>
                    </a:solidFill>
                    <a:latin typeface="산돌고딕B" pitchFamily="18" charset="-127"/>
                    <a:ea typeface="산돌고딕B" pitchFamily="18" charset="-127"/>
                    <a:cs typeface="+mn-cs"/>
                  </a:defRPr>
                </a:lvl1pPr>
                <a:lvl2pPr marL="457200" algn="l" rtl="0" fontAlgn="base" latinLnBrk="1">
                  <a:spcBef>
                    <a:spcPct val="0"/>
                  </a:spcBef>
                  <a:spcAft>
                    <a:spcPct val="0"/>
                  </a:spcAft>
                  <a:defRPr kumimoji="1" sz="1300" kern="1200">
                    <a:solidFill>
                      <a:schemeClr val="bg1"/>
                    </a:solidFill>
                    <a:latin typeface="산돌고딕B" pitchFamily="18" charset="-127"/>
                    <a:ea typeface="산돌고딕B" pitchFamily="18" charset="-127"/>
                    <a:cs typeface="+mn-cs"/>
                  </a:defRPr>
                </a:lvl2pPr>
                <a:lvl3pPr marL="914400" algn="l" rtl="0" fontAlgn="base" latinLnBrk="1">
                  <a:spcBef>
                    <a:spcPct val="0"/>
                  </a:spcBef>
                  <a:spcAft>
                    <a:spcPct val="0"/>
                  </a:spcAft>
                  <a:defRPr kumimoji="1" sz="1300" kern="1200">
                    <a:solidFill>
                      <a:schemeClr val="bg1"/>
                    </a:solidFill>
                    <a:latin typeface="산돌고딕B" pitchFamily="18" charset="-127"/>
                    <a:ea typeface="산돌고딕B" pitchFamily="18" charset="-127"/>
                    <a:cs typeface="+mn-cs"/>
                  </a:defRPr>
                </a:lvl3pPr>
                <a:lvl4pPr marL="1371600" algn="l" rtl="0" fontAlgn="base" latinLnBrk="1">
                  <a:spcBef>
                    <a:spcPct val="0"/>
                  </a:spcBef>
                  <a:spcAft>
                    <a:spcPct val="0"/>
                  </a:spcAft>
                  <a:defRPr kumimoji="1" sz="1300" kern="1200">
                    <a:solidFill>
                      <a:schemeClr val="bg1"/>
                    </a:solidFill>
                    <a:latin typeface="산돌고딕B" pitchFamily="18" charset="-127"/>
                    <a:ea typeface="산돌고딕B" pitchFamily="18" charset="-127"/>
                    <a:cs typeface="+mn-cs"/>
                  </a:defRPr>
                </a:lvl4pPr>
                <a:lvl5pPr marL="1828800" algn="l" rtl="0" fontAlgn="base" latinLnBrk="1">
                  <a:spcBef>
                    <a:spcPct val="0"/>
                  </a:spcBef>
                  <a:spcAft>
                    <a:spcPct val="0"/>
                  </a:spcAft>
                  <a:defRPr kumimoji="1" sz="1300" kern="1200">
                    <a:solidFill>
                      <a:schemeClr val="bg1"/>
                    </a:solidFill>
                    <a:latin typeface="산돌고딕B" pitchFamily="18" charset="-127"/>
                    <a:ea typeface="산돌고딕B" pitchFamily="18" charset="-127"/>
                    <a:cs typeface="+mn-cs"/>
                  </a:defRPr>
                </a:lvl5pPr>
                <a:lvl6pPr marL="2286000" algn="l" defTabSz="914400" rtl="0" eaLnBrk="1" latinLnBrk="1" hangingPunct="1">
                  <a:defRPr kumimoji="1" sz="1300" kern="1200">
                    <a:solidFill>
                      <a:schemeClr val="bg1"/>
                    </a:solidFill>
                    <a:latin typeface="산돌고딕B" pitchFamily="18" charset="-127"/>
                    <a:ea typeface="산돌고딕B" pitchFamily="18" charset="-127"/>
                    <a:cs typeface="+mn-cs"/>
                  </a:defRPr>
                </a:lvl6pPr>
                <a:lvl7pPr marL="2743200" algn="l" defTabSz="914400" rtl="0" eaLnBrk="1" latinLnBrk="1" hangingPunct="1">
                  <a:defRPr kumimoji="1" sz="1300" kern="1200">
                    <a:solidFill>
                      <a:schemeClr val="bg1"/>
                    </a:solidFill>
                    <a:latin typeface="산돌고딕B" pitchFamily="18" charset="-127"/>
                    <a:ea typeface="산돌고딕B" pitchFamily="18" charset="-127"/>
                    <a:cs typeface="+mn-cs"/>
                  </a:defRPr>
                </a:lvl7pPr>
                <a:lvl8pPr marL="3200400" algn="l" defTabSz="914400" rtl="0" eaLnBrk="1" latinLnBrk="1" hangingPunct="1">
                  <a:defRPr kumimoji="1" sz="1300" kern="1200">
                    <a:solidFill>
                      <a:schemeClr val="bg1"/>
                    </a:solidFill>
                    <a:latin typeface="산돌고딕B" pitchFamily="18" charset="-127"/>
                    <a:ea typeface="산돌고딕B" pitchFamily="18" charset="-127"/>
                    <a:cs typeface="+mn-cs"/>
                  </a:defRPr>
                </a:lvl8pPr>
                <a:lvl9pPr marL="3657600" algn="l" defTabSz="914400" rtl="0" eaLnBrk="1" latinLnBrk="1" hangingPunct="1">
                  <a:defRPr kumimoji="1" sz="1300" kern="1200">
                    <a:solidFill>
                      <a:schemeClr val="bg1"/>
                    </a:solidFill>
                    <a:latin typeface="산돌고딕B" pitchFamily="18" charset="-127"/>
                    <a:ea typeface="산돌고딕B" pitchFamily="18" charset="-127"/>
                    <a:cs typeface="+mn-cs"/>
                  </a:defRPr>
                </a:lvl9pPr>
              </a:lstStyle>
              <a:p>
                <a:pPr algn="ctr">
                  <a:defRPr/>
                </a:pPr>
                <a:r>
                  <a:rPr kumimoji="0" lang="en-US" altLang="ko-KR" sz="1200" dirty="0" smtClean="0">
                    <a:latin typeface="Rix정고딕 B" pitchFamily="18" charset="-127"/>
                    <a:ea typeface="Rix정고딕 B" pitchFamily="18" charset="-127"/>
                  </a:rPr>
                  <a:t>3</a:t>
                </a:r>
                <a:endParaRPr kumimoji="0" lang="ko-KR" altLang="en-US" sz="1200" dirty="0">
                  <a:latin typeface="Rix정고딕 B" pitchFamily="18" charset="-127"/>
                  <a:ea typeface="Rix정고딕 B" pitchFamily="18" charset="-127"/>
                </a:endParaRPr>
              </a:p>
            </p:txBody>
          </p:sp>
        </p:grpSp>
        <p:cxnSp>
          <p:nvCxnSpPr>
            <p:cNvPr id="30" name="Straight Arrow Connector 29"/>
            <p:cNvCxnSpPr>
              <a:stCxn id="7" idx="3"/>
              <a:endCxn id="8" idx="1"/>
            </p:cNvCxnSpPr>
            <p:nvPr/>
          </p:nvCxnSpPr>
          <p:spPr>
            <a:xfrm>
              <a:off x="2818024" y="6175705"/>
              <a:ext cx="488041" cy="0"/>
            </a:xfrm>
            <a:prstGeom prst="straightConnector1">
              <a:avLst/>
            </a:prstGeom>
            <a:ln w="9525">
              <a:solidFill>
                <a:schemeClr val="bg1">
                  <a:lumMod val="50000"/>
                </a:schemeClr>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53" name="그룹 250"/>
            <p:cNvGrpSpPr>
              <a:grpSpLocks/>
            </p:cNvGrpSpPr>
            <p:nvPr/>
          </p:nvGrpSpPr>
          <p:grpSpPr bwMode="auto">
            <a:xfrm>
              <a:off x="2795930" y="6219750"/>
              <a:ext cx="536575" cy="433388"/>
              <a:chOff x="379158" y="2556930"/>
              <a:chExt cx="536404" cy="432779"/>
            </a:xfrm>
          </p:grpSpPr>
          <p:pic>
            <p:nvPicPr>
              <p:cNvPr id="54" name="그림 251" descr="number.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9158" y="2556930"/>
                <a:ext cx="536404" cy="4327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5" name="직사각형 252"/>
              <p:cNvSpPr>
                <a:spLocks noChangeArrowheads="1"/>
              </p:cNvSpPr>
              <p:nvPr/>
            </p:nvSpPr>
            <p:spPr bwMode="auto">
              <a:xfrm>
                <a:off x="483120" y="2665953"/>
                <a:ext cx="341180" cy="223298"/>
              </a:xfrm>
              <a:prstGeom prst="rect">
                <a:avLst/>
              </a:prstGeom>
              <a:noFill/>
              <a:ln w="12700" algn="ctr">
                <a:noFill/>
                <a:miter lim="800000"/>
                <a:headEnd/>
                <a:tailEnd/>
              </a:ln>
            </p:spPr>
            <p:txBody>
              <a:bodyPr lIns="0" tIns="0" rIns="0" bIns="0" anchor="ctr">
                <a:scene3d>
                  <a:camera prst="orthographicFront"/>
                  <a:lightRig rig="threePt" dir="t"/>
                </a:scene3d>
                <a:sp3d contourW="25400">
                  <a:bevelT w="0"/>
                  <a:contourClr>
                    <a:srgbClr val="1E497C"/>
                  </a:contourClr>
                </a:sp3d>
              </a:bodyPr>
              <a:lstStyle>
                <a:defPPr>
                  <a:defRPr lang="ko-KR"/>
                </a:defPPr>
                <a:lvl1pPr algn="l" rtl="0" fontAlgn="base" latinLnBrk="1">
                  <a:spcBef>
                    <a:spcPct val="0"/>
                  </a:spcBef>
                  <a:spcAft>
                    <a:spcPct val="0"/>
                  </a:spcAft>
                  <a:defRPr kumimoji="1" sz="1300" kern="1200">
                    <a:solidFill>
                      <a:schemeClr val="bg1"/>
                    </a:solidFill>
                    <a:latin typeface="산돌고딕B" pitchFamily="18" charset="-127"/>
                    <a:ea typeface="산돌고딕B" pitchFamily="18" charset="-127"/>
                    <a:cs typeface="+mn-cs"/>
                  </a:defRPr>
                </a:lvl1pPr>
                <a:lvl2pPr marL="457200" algn="l" rtl="0" fontAlgn="base" latinLnBrk="1">
                  <a:spcBef>
                    <a:spcPct val="0"/>
                  </a:spcBef>
                  <a:spcAft>
                    <a:spcPct val="0"/>
                  </a:spcAft>
                  <a:defRPr kumimoji="1" sz="1300" kern="1200">
                    <a:solidFill>
                      <a:schemeClr val="bg1"/>
                    </a:solidFill>
                    <a:latin typeface="산돌고딕B" pitchFamily="18" charset="-127"/>
                    <a:ea typeface="산돌고딕B" pitchFamily="18" charset="-127"/>
                    <a:cs typeface="+mn-cs"/>
                  </a:defRPr>
                </a:lvl2pPr>
                <a:lvl3pPr marL="914400" algn="l" rtl="0" fontAlgn="base" latinLnBrk="1">
                  <a:spcBef>
                    <a:spcPct val="0"/>
                  </a:spcBef>
                  <a:spcAft>
                    <a:spcPct val="0"/>
                  </a:spcAft>
                  <a:defRPr kumimoji="1" sz="1300" kern="1200">
                    <a:solidFill>
                      <a:schemeClr val="bg1"/>
                    </a:solidFill>
                    <a:latin typeface="산돌고딕B" pitchFamily="18" charset="-127"/>
                    <a:ea typeface="산돌고딕B" pitchFamily="18" charset="-127"/>
                    <a:cs typeface="+mn-cs"/>
                  </a:defRPr>
                </a:lvl3pPr>
                <a:lvl4pPr marL="1371600" algn="l" rtl="0" fontAlgn="base" latinLnBrk="1">
                  <a:spcBef>
                    <a:spcPct val="0"/>
                  </a:spcBef>
                  <a:spcAft>
                    <a:spcPct val="0"/>
                  </a:spcAft>
                  <a:defRPr kumimoji="1" sz="1300" kern="1200">
                    <a:solidFill>
                      <a:schemeClr val="bg1"/>
                    </a:solidFill>
                    <a:latin typeface="산돌고딕B" pitchFamily="18" charset="-127"/>
                    <a:ea typeface="산돌고딕B" pitchFamily="18" charset="-127"/>
                    <a:cs typeface="+mn-cs"/>
                  </a:defRPr>
                </a:lvl4pPr>
                <a:lvl5pPr marL="1828800" algn="l" rtl="0" fontAlgn="base" latinLnBrk="1">
                  <a:spcBef>
                    <a:spcPct val="0"/>
                  </a:spcBef>
                  <a:spcAft>
                    <a:spcPct val="0"/>
                  </a:spcAft>
                  <a:defRPr kumimoji="1" sz="1300" kern="1200">
                    <a:solidFill>
                      <a:schemeClr val="bg1"/>
                    </a:solidFill>
                    <a:latin typeface="산돌고딕B" pitchFamily="18" charset="-127"/>
                    <a:ea typeface="산돌고딕B" pitchFamily="18" charset="-127"/>
                    <a:cs typeface="+mn-cs"/>
                  </a:defRPr>
                </a:lvl5pPr>
                <a:lvl6pPr marL="2286000" algn="l" defTabSz="914400" rtl="0" eaLnBrk="1" latinLnBrk="1" hangingPunct="1">
                  <a:defRPr kumimoji="1" sz="1300" kern="1200">
                    <a:solidFill>
                      <a:schemeClr val="bg1"/>
                    </a:solidFill>
                    <a:latin typeface="산돌고딕B" pitchFamily="18" charset="-127"/>
                    <a:ea typeface="산돌고딕B" pitchFamily="18" charset="-127"/>
                    <a:cs typeface="+mn-cs"/>
                  </a:defRPr>
                </a:lvl6pPr>
                <a:lvl7pPr marL="2743200" algn="l" defTabSz="914400" rtl="0" eaLnBrk="1" latinLnBrk="1" hangingPunct="1">
                  <a:defRPr kumimoji="1" sz="1300" kern="1200">
                    <a:solidFill>
                      <a:schemeClr val="bg1"/>
                    </a:solidFill>
                    <a:latin typeface="산돌고딕B" pitchFamily="18" charset="-127"/>
                    <a:ea typeface="산돌고딕B" pitchFamily="18" charset="-127"/>
                    <a:cs typeface="+mn-cs"/>
                  </a:defRPr>
                </a:lvl7pPr>
                <a:lvl8pPr marL="3200400" algn="l" defTabSz="914400" rtl="0" eaLnBrk="1" latinLnBrk="1" hangingPunct="1">
                  <a:defRPr kumimoji="1" sz="1300" kern="1200">
                    <a:solidFill>
                      <a:schemeClr val="bg1"/>
                    </a:solidFill>
                    <a:latin typeface="산돌고딕B" pitchFamily="18" charset="-127"/>
                    <a:ea typeface="산돌고딕B" pitchFamily="18" charset="-127"/>
                    <a:cs typeface="+mn-cs"/>
                  </a:defRPr>
                </a:lvl8pPr>
                <a:lvl9pPr marL="3657600" algn="l" defTabSz="914400" rtl="0" eaLnBrk="1" latinLnBrk="1" hangingPunct="1">
                  <a:defRPr kumimoji="1" sz="1300" kern="1200">
                    <a:solidFill>
                      <a:schemeClr val="bg1"/>
                    </a:solidFill>
                    <a:latin typeface="산돌고딕B" pitchFamily="18" charset="-127"/>
                    <a:ea typeface="산돌고딕B" pitchFamily="18" charset="-127"/>
                    <a:cs typeface="+mn-cs"/>
                  </a:defRPr>
                </a:lvl9pPr>
              </a:lstStyle>
              <a:p>
                <a:pPr algn="ctr">
                  <a:defRPr/>
                </a:pPr>
                <a:r>
                  <a:rPr kumimoji="0" lang="en-US" altLang="ko-KR" sz="1200" dirty="0" smtClean="0">
                    <a:latin typeface="Rix정고딕 B" pitchFamily="18" charset="-127"/>
                    <a:ea typeface="Rix정고딕 B" pitchFamily="18" charset="-127"/>
                  </a:rPr>
                  <a:t>4</a:t>
                </a:r>
                <a:endParaRPr kumimoji="0" lang="ko-KR" altLang="en-US" sz="1200" dirty="0">
                  <a:latin typeface="Rix정고딕 B" pitchFamily="18" charset="-127"/>
                  <a:ea typeface="Rix정고딕 B" pitchFamily="18" charset="-127"/>
                </a:endParaRPr>
              </a:p>
            </p:txBody>
          </p:sp>
        </p:grpSp>
      </p:grpSp>
    </p:spTree>
    <p:extLst>
      <p:ext uri="{BB962C8B-B14F-4D97-AF65-F5344CB8AC3E}">
        <p14:creationId xmlns:p14="http://schemas.microsoft.com/office/powerpoint/2010/main" val="17078977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70692"/>
            <a:ext cx="8382000" cy="677108"/>
          </a:xfrm>
        </p:spPr>
        <p:txBody>
          <a:bodyPr wrap="square" numCol="1" anchorCtr="0" compatLnSpc="1">
            <a:prstTxWarp prst="textNoShape">
              <a:avLst/>
            </a:prstTxWarp>
          </a:bodyPr>
          <a:lstStyle/>
          <a:p>
            <a:r>
              <a:rPr lang="en-US" b="1" dirty="0" smtClean="0">
                <a:effectLst>
                  <a:outerShdw blurRad="38100" dist="38100" dir="2700000" algn="tl">
                    <a:srgbClr val="DDDDDD"/>
                  </a:outerShdw>
                </a:effectLst>
                <a:latin typeface="Arial" charset="0"/>
                <a:ea typeface="ＭＳ Ｐゴシック" charset="0"/>
              </a:rPr>
              <a:t>Terminologies</a:t>
            </a:r>
            <a:endParaRPr lang="en-US" b="1" dirty="0">
              <a:effectLst>
                <a:outerShdw blurRad="38100" dist="38100" dir="2700000" algn="tl">
                  <a:srgbClr val="DDDDDD"/>
                </a:outerShdw>
              </a:effectLst>
              <a:latin typeface="Arial" charset="0"/>
              <a:ea typeface="ＭＳ Ｐゴシック" charset="0"/>
            </a:endParaRPr>
          </a:p>
        </p:txBody>
      </p:sp>
      <p:sp>
        <p:nvSpPr>
          <p:cNvPr id="7172" name="Slide Number Placeholder 3"/>
          <p:cNvSpPr>
            <a:spLocks noGrp="1"/>
          </p:cNvSpPr>
          <p:nvPr>
            <p:ph type="sldNum" sz="quarter" idx="4294967295"/>
          </p:nvPr>
        </p:nvSpPr>
        <p:spPr bwMode="auto">
          <a:xfrm>
            <a:off x="8764588" y="6297613"/>
            <a:ext cx="303212" cy="401637"/>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C6E926CD-7DB4-AE4B-AADD-312C77DFC05A}" type="slidenum">
              <a:rPr lang="en-US">
                <a:latin typeface="Century Gothic" charset="0"/>
              </a:rPr>
              <a:pPr/>
              <a:t>15</a:t>
            </a:fld>
            <a:endParaRPr lang="en-US">
              <a:latin typeface="Century Gothic" charset="0"/>
            </a:endParaRPr>
          </a:p>
        </p:txBody>
      </p:sp>
      <p:pic>
        <p:nvPicPr>
          <p:cNvPr id="3" name="Picture 2"/>
          <p:cNvPicPr>
            <a:picLocks noChangeAspect="1"/>
          </p:cNvPicPr>
          <p:nvPr/>
        </p:nvPicPr>
        <p:blipFill>
          <a:blip r:embed="rId3"/>
          <a:stretch>
            <a:fillRect/>
          </a:stretch>
        </p:blipFill>
        <p:spPr>
          <a:xfrm>
            <a:off x="177800" y="1752600"/>
            <a:ext cx="8649296" cy="4356100"/>
          </a:xfrm>
          <a:prstGeom prst="rect">
            <a:avLst/>
          </a:prstGeom>
        </p:spPr>
      </p:pic>
    </p:spTree>
    <p:extLst>
      <p:ext uri="{BB962C8B-B14F-4D97-AF65-F5344CB8AC3E}">
        <p14:creationId xmlns:p14="http://schemas.microsoft.com/office/powerpoint/2010/main" val="4062459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075492"/>
            <a:ext cx="8382000" cy="677108"/>
          </a:xfrm>
        </p:spPr>
        <p:txBody>
          <a:bodyPr wrap="square" numCol="1" anchorCtr="0" compatLnSpc="1">
            <a:prstTxWarp prst="textNoShape">
              <a:avLst/>
            </a:prstTxWarp>
          </a:bodyPr>
          <a:lstStyle/>
          <a:p>
            <a:r>
              <a:rPr lang="en-US" b="1" dirty="0" smtClean="0">
                <a:effectLst>
                  <a:outerShdw blurRad="38100" dist="38100" dir="2700000" algn="tl">
                    <a:srgbClr val="DDDDDD"/>
                  </a:outerShdw>
                </a:effectLst>
                <a:latin typeface="Arial" charset="0"/>
                <a:ea typeface="ＭＳ Ｐゴシック" charset="0"/>
              </a:rPr>
              <a:t>Terminologies</a:t>
            </a:r>
            <a:endParaRPr lang="en-US" b="1" dirty="0">
              <a:effectLst>
                <a:outerShdw blurRad="38100" dist="38100" dir="2700000" algn="tl">
                  <a:srgbClr val="DDDDDD"/>
                </a:outerShdw>
              </a:effectLst>
              <a:latin typeface="Arial" charset="0"/>
              <a:ea typeface="ＭＳ Ｐゴシック" charset="0"/>
            </a:endParaRPr>
          </a:p>
        </p:txBody>
      </p:sp>
      <p:sp>
        <p:nvSpPr>
          <p:cNvPr id="7171" name="Content Placeholder 2"/>
          <p:cNvSpPr>
            <a:spLocks noGrp="1"/>
          </p:cNvSpPr>
          <p:nvPr>
            <p:ph idx="1"/>
          </p:nvPr>
        </p:nvSpPr>
        <p:spPr>
          <a:xfrm>
            <a:off x="381000" y="1752600"/>
            <a:ext cx="8382000" cy="4683125"/>
          </a:xfrm>
        </p:spPr>
        <p:txBody>
          <a:bodyPr/>
          <a:lstStyle/>
          <a:p>
            <a:r>
              <a:rPr lang="en-US" b="1" dirty="0" err="1">
                <a:latin typeface="Franklin Gothic Book" charset="0"/>
                <a:ea typeface="ＭＳ Ｐゴシック" charset="0"/>
              </a:rPr>
              <a:t>NameNode</a:t>
            </a:r>
            <a:endParaRPr lang="en-US" dirty="0">
              <a:latin typeface="Franklin Gothic Book" charset="0"/>
              <a:ea typeface="ＭＳ Ｐゴシック" charset="0"/>
            </a:endParaRPr>
          </a:p>
          <a:p>
            <a:pPr lvl="1"/>
            <a:r>
              <a:rPr lang="en-US" sz="2000" dirty="0">
                <a:latin typeface="Franklin Gothic Book" charset="0"/>
                <a:ea typeface="ＭＳ Ｐゴシック" charset="0"/>
              </a:rPr>
              <a:t>manages the file system metadata for HDFS</a:t>
            </a:r>
          </a:p>
          <a:p>
            <a:r>
              <a:rPr lang="en-US" b="1" dirty="0" err="1">
                <a:latin typeface="Franklin Gothic Book" charset="0"/>
                <a:ea typeface="ＭＳ Ｐゴシック" charset="0"/>
              </a:rPr>
              <a:t>DataNode</a:t>
            </a:r>
            <a:endParaRPr lang="en-US" dirty="0">
              <a:latin typeface="Franklin Gothic Book" charset="0"/>
              <a:ea typeface="ＭＳ Ｐゴシック" charset="0"/>
            </a:endParaRPr>
          </a:p>
          <a:p>
            <a:pPr lvl="1"/>
            <a:r>
              <a:rPr lang="en-US" sz="2000" dirty="0">
                <a:latin typeface="Franklin Gothic Book" charset="0"/>
                <a:ea typeface="ＭＳ Ｐゴシック" charset="0"/>
              </a:rPr>
              <a:t>store the actual data</a:t>
            </a:r>
          </a:p>
          <a:p>
            <a:r>
              <a:rPr lang="en-US" b="1" dirty="0" err="1">
                <a:latin typeface="Franklin Gothic Book" charset="0"/>
                <a:ea typeface="ＭＳ Ｐゴシック" charset="0"/>
              </a:rPr>
              <a:t>JobTracker</a:t>
            </a:r>
            <a:endParaRPr lang="en-US" dirty="0">
              <a:latin typeface="Franklin Gothic Book" charset="0"/>
              <a:ea typeface="ＭＳ Ｐゴシック" charset="0"/>
            </a:endParaRPr>
          </a:p>
          <a:p>
            <a:pPr lvl="1"/>
            <a:r>
              <a:rPr lang="en-US" sz="2000" dirty="0">
                <a:latin typeface="Franklin Gothic Book" charset="0"/>
                <a:ea typeface="ＭＳ Ｐゴシック" charset="0"/>
              </a:rPr>
              <a:t>responsible for scheduling the jobs' component tasks on </a:t>
            </a:r>
            <a:r>
              <a:rPr lang="en-US" sz="2000">
                <a:latin typeface="Franklin Gothic Book" charset="0"/>
                <a:ea typeface="ＭＳ Ｐゴシック" charset="0"/>
              </a:rPr>
              <a:t>the </a:t>
            </a:r>
            <a:r>
              <a:rPr lang="en-US" sz="2000" smtClean="0">
                <a:latin typeface="Franklin Gothic Book" charset="0"/>
                <a:ea typeface="ＭＳ Ｐゴシック" charset="0"/>
              </a:rPr>
              <a:t>TaskTrackers, </a:t>
            </a:r>
            <a:r>
              <a:rPr lang="en-US" sz="2000" dirty="0">
                <a:latin typeface="Franklin Gothic Book" charset="0"/>
                <a:ea typeface="ＭＳ Ｐゴシック" charset="0"/>
              </a:rPr>
              <a:t>monitoring them and re-executing the failed tasks</a:t>
            </a:r>
          </a:p>
          <a:p>
            <a:r>
              <a:rPr lang="en-US" b="1" dirty="0" err="1">
                <a:latin typeface="Franklin Gothic Book" charset="0"/>
                <a:ea typeface="ＭＳ Ｐゴシック" charset="0"/>
              </a:rPr>
              <a:t>TaskTracker</a:t>
            </a:r>
            <a:endParaRPr lang="en-US" dirty="0">
              <a:latin typeface="Franklin Gothic Book" charset="0"/>
              <a:ea typeface="ＭＳ Ｐゴシック" charset="0"/>
            </a:endParaRPr>
          </a:p>
          <a:p>
            <a:pPr lvl="1"/>
            <a:r>
              <a:rPr lang="en-US" sz="2000" dirty="0">
                <a:latin typeface="Franklin Gothic Book" charset="0"/>
                <a:ea typeface="ＭＳ Ｐゴシック" charset="0"/>
              </a:rPr>
              <a:t>execute the tasks as directed by the </a:t>
            </a:r>
            <a:r>
              <a:rPr lang="en-US" sz="2000" dirty="0" err="1">
                <a:latin typeface="Franklin Gothic Book" charset="0"/>
                <a:ea typeface="ＭＳ Ｐゴシック" charset="0"/>
              </a:rPr>
              <a:t>JobTracker</a:t>
            </a:r>
            <a:endParaRPr lang="en-US" sz="2000" dirty="0">
              <a:latin typeface="Franklin Gothic Book" charset="0"/>
              <a:ea typeface="ＭＳ Ｐゴシック" charset="0"/>
            </a:endParaRPr>
          </a:p>
          <a:p>
            <a:r>
              <a:rPr lang="en-US" b="1" dirty="0" err="1">
                <a:latin typeface="Franklin Gothic Book" charset="0"/>
                <a:ea typeface="ＭＳ Ｐゴシック" charset="0"/>
              </a:rPr>
              <a:t>NameNode</a:t>
            </a:r>
            <a:r>
              <a:rPr lang="en-US" dirty="0">
                <a:latin typeface="Franklin Gothic Book" charset="0"/>
                <a:ea typeface="ＭＳ Ｐゴシック" charset="0"/>
              </a:rPr>
              <a:t> and </a:t>
            </a:r>
            <a:r>
              <a:rPr lang="en-US" b="1" dirty="0" err="1">
                <a:latin typeface="Franklin Gothic Book" charset="0"/>
                <a:ea typeface="ＭＳ Ｐゴシック" charset="0"/>
              </a:rPr>
              <a:t>JobTracker</a:t>
            </a:r>
            <a:r>
              <a:rPr lang="en-US" dirty="0">
                <a:latin typeface="Franklin Gothic Book" charset="0"/>
                <a:ea typeface="ＭＳ Ｐゴシック" charset="0"/>
              </a:rPr>
              <a:t> are the masters</a:t>
            </a:r>
          </a:p>
        </p:txBody>
      </p:sp>
      <p:sp>
        <p:nvSpPr>
          <p:cNvPr id="7172" name="Slide Number Placeholder 3"/>
          <p:cNvSpPr>
            <a:spLocks noGrp="1"/>
          </p:cNvSpPr>
          <p:nvPr>
            <p:ph type="sldNum" sz="quarter" idx="4294967295"/>
          </p:nvPr>
        </p:nvSpPr>
        <p:spPr bwMode="auto">
          <a:xfrm>
            <a:off x="8764588" y="6297613"/>
            <a:ext cx="303212" cy="401637"/>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C6E926CD-7DB4-AE4B-AADD-312C77DFC05A}" type="slidenum">
              <a:rPr lang="en-US">
                <a:latin typeface="Century Gothic" charset="0"/>
              </a:rPr>
              <a:pPr/>
              <a:t>16</a:t>
            </a:fld>
            <a:endParaRPr lang="en-US">
              <a:latin typeface="Century Gothic" charset="0"/>
            </a:endParaRPr>
          </a:p>
        </p:txBody>
      </p:sp>
    </p:spTree>
    <p:extLst>
      <p:ext uri="{BB962C8B-B14F-4D97-AF65-F5344CB8AC3E}">
        <p14:creationId xmlns:p14="http://schemas.microsoft.com/office/powerpoint/2010/main" val="2846309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66800"/>
            <a:ext cx="8382000" cy="677108"/>
          </a:xfrm>
        </p:spPr>
        <p:txBody>
          <a:bodyPr wrap="square" numCol="1" anchorCtr="0" compatLnSpc="1">
            <a:prstTxWarp prst="textNoShape">
              <a:avLst/>
            </a:prstTxWarp>
          </a:bodyPr>
          <a:lstStyle/>
          <a:p>
            <a:r>
              <a:rPr lang="en-US" b="1" dirty="0" smtClean="0">
                <a:effectLst>
                  <a:outerShdw blurRad="38100" dist="38100" dir="2700000" algn="tl">
                    <a:srgbClr val="DDDDDD"/>
                  </a:outerShdw>
                </a:effectLst>
                <a:latin typeface="Arial" charset="0"/>
                <a:ea typeface="ＭＳ Ｐゴシック" charset="0"/>
              </a:rPr>
              <a:t>MapReduce computing </a:t>
            </a:r>
            <a:r>
              <a:rPr lang="en-US" b="1" dirty="0" smtClean="0">
                <a:solidFill>
                  <a:srgbClr val="FF0000"/>
                </a:solidFill>
                <a:effectLst>
                  <a:outerShdw blurRad="38100" dist="38100" dir="2700000" algn="tl">
                    <a:srgbClr val="DDDDDD"/>
                  </a:outerShdw>
                </a:effectLst>
                <a:latin typeface="Arial" charset="0"/>
                <a:ea typeface="ＭＳ Ｐゴシック" charset="0"/>
              </a:rPr>
              <a:t>paradigm</a:t>
            </a:r>
            <a:endParaRPr lang="en-US" b="1" dirty="0">
              <a:solidFill>
                <a:srgbClr val="FF0000"/>
              </a:solidFill>
              <a:effectLst>
                <a:outerShdw blurRad="38100" dist="38100" dir="2700000" algn="tl">
                  <a:srgbClr val="DDDDDD"/>
                </a:outerShdw>
              </a:effectLst>
              <a:latin typeface="Arial" charset="0"/>
              <a:ea typeface="ＭＳ Ｐゴシック" charset="0"/>
            </a:endParaRPr>
          </a:p>
        </p:txBody>
      </p:sp>
      <p:sp>
        <p:nvSpPr>
          <p:cNvPr id="10244" name="Slide Number Placeholder 3"/>
          <p:cNvSpPr>
            <a:spLocks noGrp="1"/>
          </p:cNvSpPr>
          <p:nvPr>
            <p:ph type="sldNum" sz="quarter" idx="4294967295"/>
          </p:nvPr>
        </p:nvSpPr>
        <p:spPr bwMode="auto">
          <a:xfrm>
            <a:off x="8764588" y="6297613"/>
            <a:ext cx="303212" cy="401637"/>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4FC04F75-C4ED-5048-A169-1326288304E9}" type="slidenum">
              <a:rPr lang="en-US">
                <a:latin typeface="Century Gothic" charset="0"/>
              </a:rPr>
              <a:pPr/>
              <a:t>17</a:t>
            </a:fld>
            <a:endParaRPr lang="en-US">
              <a:latin typeface="Century Gothic" charset="0"/>
            </a:endParaRPr>
          </a:p>
        </p:txBody>
      </p:sp>
      <p:pic>
        <p:nvPicPr>
          <p:cNvPr id="3" name="Picture 2"/>
          <p:cNvPicPr>
            <a:picLocks noChangeAspect="1"/>
          </p:cNvPicPr>
          <p:nvPr/>
        </p:nvPicPr>
        <p:blipFill>
          <a:blip r:embed="rId3"/>
          <a:stretch>
            <a:fillRect/>
          </a:stretch>
        </p:blipFill>
        <p:spPr>
          <a:xfrm>
            <a:off x="457200" y="1810960"/>
            <a:ext cx="8209783" cy="4419600"/>
          </a:xfrm>
          <a:prstGeom prst="rect">
            <a:avLst/>
          </a:prstGeom>
        </p:spPr>
      </p:pic>
    </p:spTree>
    <p:extLst>
      <p:ext uri="{BB962C8B-B14F-4D97-AF65-F5344CB8AC3E}">
        <p14:creationId xmlns:p14="http://schemas.microsoft.com/office/powerpoint/2010/main" val="4171096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382000" cy="451406"/>
          </a:xfrm>
        </p:spPr>
        <p:txBody>
          <a:bodyPr wrap="square" numCol="1" anchor="ctr" anchorCtr="0" compatLnSpc="1">
            <a:prstTxWarp prst="textNoShape">
              <a:avLst/>
            </a:prstTxWarp>
          </a:bodyPr>
          <a:lstStyle/>
          <a:p>
            <a:r>
              <a:rPr lang="en-US" sz="3200" b="1" dirty="0">
                <a:effectLst>
                  <a:outerShdw blurRad="38100" dist="38100" dir="2700000" algn="tl">
                    <a:srgbClr val="DDDDDD"/>
                  </a:outerShdw>
                </a:effectLst>
                <a:latin typeface="Arial" charset="0"/>
                <a:ea typeface="ＭＳ Ｐゴシック" charset="0"/>
              </a:rPr>
              <a:t>Example: </a:t>
            </a:r>
            <a:r>
              <a:rPr lang="en-US" sz="3200" b="1" dirty="0" smtClean="0">
                <a:effectLst>
                  <a:outerShdw blurRad="38100" dist="38100" dir="2700000" algn="tl">
                    <a:srgbClr val="DDDDDD"/>
                  </a:outerShdw>
                </a:effectLst>
                <a:latin typeface="Arial" charset="0"/>
                <a:ea typeface="ＭＳ Ｐゴシック" charset="0"/>
              </a:rPr>
              <a:t>word </a:t>
            </a:r>
            <a:r>
              <a:rPr lang="en-US" sz="3200" b="1" dirty="0">
                <a:effectLst>
                  <a:outerShdw blurRad="38100" dist="38100" dir="2700000" algn="tl">
                    <a:srgbClr val="DDDDDD"/>
                  </a:outerShdw>
                </a:effectLst>
                <a:latin typeface="Arial" charset="0"/>
                <a:ea typeface="ＭＳ Ｐゴシック" charset="0"/>
              </a:rPr>
              <a:t>c</a:t>
            </a:r>
            <a:r>
              <a:rPr lang="en-US" sz="3200" b="1" dirty="0" smtClean="0">
                <a:effectLst>
                  <a:outerShdw blurRad="38100" dist="38100" dir="2700000" algn="tl">
                    <a:srgbClr val="DDDDDD"/>
                  </a:outerShdw>
                </a:effectLst>
                <a:latin typeface="Arial" charset="0"/>
                <a:ea typeface="ＭＳ Ｐゴシック" charset="0"/>
              </a:rPr>
              <a:t>ount in a corpus</a:t>
            </a:r>
            <a:endParaRPr lang="en-US" sz="3200" b="1" dirty="0">
              <a:effectLst>
                <a:outerShdw blurRad="38100" dist="38100" dir="2700000" algn="tl">
                  <a:srgbClr val="DDDDDD"/>
                </a:outerShdw>
              </a:effectLst>
              <a:latin typeface="Arial" charset="0"/>
              <a:ea typeface="ＭＳ Ｐゴシック" charset="0"/>
            </a:endParaRPr>
          </a:p>
        </p:txBody>
      </p:sp>
      <p:sp>
        <p:nvSpPr>
          <p:cNvPr id="3" name="Content Placeholder 2"/>
          <p:cNvSpPr>
            <a:spLocks noGrp="1"/>
          </p:cNvSpPr>
          <p:nvPr>
            <p:ph idx="1"/>
          </p:nvPr>
        </p:nvSpPr>
        <p:spPr>
          <a:xfrm>
            <a:off x="381000" y="1676400"/>
            <a:ext cx="8382000" cy="3361946"/>
          </a:xfrm>
        </p:spPr>
        <p:txBody>
          <a:bodyPr/>
          <a:lstStyle/>
          <a:p>
            <a:r>
              <a:rPr lang="en-US" sz="2800" dirty="0">
                <a:latin typeface="Franklin Gothic Book" charset="0"/>
                <a:ea typeface="ＭＳ Ｐゴシック" charset="0"/>
              </a:rPr>
              <a:t>Find </a:t>
            </a:r>
            <a:r>
              <a:rPr lang="en-US" sz="2800" dirty="0" smtClean="0">
                <a:latin typeface="Franklin Gothic Book" charset="0"/>
                <a:ea typeface="ＭＳ Ｐゴシック" charset="0"/>
              </a:rPr>
              <a:t>the frequency of words in a text corpus.</a:t>
            </a:r>
          </a:p>
          <a:p>
            <a:r>
              <a:rPr lang="en-US" sz="2800" dirty="0" smtClean="0">
                <a:latin typeface="Franklin Gothic Book" charset="0"/>
                <a:ea typeface="ＭＳ Ｐゴシック" charset="0"/>
              </a:rPr>
              <a:t>Input: Bag of words =&gt;</a:t>
            </a:r>
          </a:p>
          <a:p>
            <a:pPr lvl="1"/>
            <a:r>
              <a:rPr lang="en-US" sz="2400" dirty="0" smtClean="0">
                <a:latin typeface="Franklin Gothic Book" charset="0"/>
                <a:ea typeface="ＭＳ Ｐゴシック" charset="0"/>
              </a:rPr>
              <a:t>“Research”, “Student”, “GIS”, “CIGI”, “Student”, “Geospatial”, “Research”, “Center”, “GIS”, “Research”, “CIGI”, “Research”, “Geospatial”, “GIS”</a:t>
            </a:r>
            <a:endParaRPr lang="en-US" sz="2800" dirty="0">
              <a:latin typeface="Franklin Gothic Book" charset="0"/>
              <a:ea typeface="ＭＳ Ｐゴシック" charset="0"/>
            </a:endParaRPr>
          </a:p>
          <a:p>
            <a:r>
              <a:rPr lang="en-US" sz="2800" dirty="0" smtClean="0">
                <a:latin typeface="Franklin Gothic Book" charset="0"/>
                <a:ea typeface="ＭＳ Ｐゴシック" charset="0"/>
              </a:rPr>
              <a:t>Output </a:t>
            </a:r>
            <a:r>
              <a:rPr lang="en-US" sz="2800" dirty="0">
                <a:latin typeface="Franklin Gothic Book" charset="0"/>
                <a:ea typeface="ＭＳ Ｐゴシック" charset="0"/>
              </a:rPr>
              <a:t>– </a:t>
            </a:r>
            <a:r>
              <a:rPr lang="en-US" sz="2800" dirty="0" smtClean="0">
                <a:latin typeface="Franklin Gothic Book" charset="0"/>
                <a:ea typeface="ＭＳ Ｐゴシック" charset="0"/>
              </a:rPr>
              <a:t>&lt;Word, Frequency&gt;</a:t>
            </a:r>
            <a:endParaRPr lang="en-US" sz="2800" dirty="0">
              <a:latin typeface="Franklin Gothic Book" charset="0"/>
              <a:ea typeface="ＭＳ Ｐゴシック" charset="0"/>
            </a:endParaRPr>
          </a:p>
          <a:p>
            <a:endParaRPr lang="en-US" sz="2800" dirty="0">
              <a:latin typeface="Franklin Gothic Book" charset="0"/>
              <a:ea typeface="ＭＳ Ｐゴシック" charset="0"/>
            </a:endParaRPr>
          </a:p>
          <a:p>
            <a:pPr marL="0" indent="0">
              <a:buNone/>
            </a:pPr>
            <a:endParaRPr lang="en-US" sz="2800" dirty="0">
              <a:latin typeface="Franklin Gothic Book" charset="0"/>
              <a:ea typeface="ＭＳ Ｐゴシック" charset="0"/>
            </a:endParaRPr>
          </a:p>
        </p:txBody>
      </p:sp>
      <p:sp>
        <p:nvSpPr>
          <p:cNvPr id="12292" name="Slide Number Placeholder 3"/>
          <p:cNvSpPr>
            <a:spLocks noGrp="1"/>
          </p:cNvSpPr>
          <p:nvPr>
            <p:ph type="sldNum" sz="quarter" idx="4294967295"/>
          </p:nvPr>
        </p:nvSpPr>
        <p:spPr bwMode="auto">
          <a:xfrm>
            <a:off x="8764588" y="6297613"/>
            <a:ext cx="303212" cy="401637"/>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8F760BB6-98F4-8047-8850-333ADAE7128D}" type="slidenum">
              <a:rPr lang="en-US">
                <a:latin typeface="Century Gothic" charset="0"/>
              </a:rPr>
              <a:pPr/>
              <a:t>18</a:t>
            </a:fld>
            <a:endParaRPr lang="en-US">
              <a:latin typeface="Century Gothic" charset="0"/>
            </a:endParaRPr>
          </a:p>
        </p:txBody>
      </p:sp>
      <p:graphicFrame>
        <p:nvGraphicFramePr>
          <p:cNvPr id="4" name="Table 3"/>
          <p:cNvGraphicFramePr>
            <a:graphicFrameLocks noGrp="1"/>
          </p:cNvGraphicFramePr>
          <p:nvPr>
            <p:extLst/>
          </p:nvPr>
        </p:nvGraphicFramePr>
        <p:xfrm>
          <a:off x="762000" y="4648200"/>
          <a:ext cx="2362200" cy="1097280"/>
        </p:xfrm>
        <a:graphic>
          <a:graphicData uri="http://schemas.openxmlformats.org/drawingml/2006/table">
            <a:tbl>
              <a:tblPr>
                <a:tableStyleId>{5C22544A-7EE6-4342-B048-85BDC9FD1C3A}</a:tableStyleId>
              </a:tblPr>
              <a:tblGrid>
                <a:gridCol w="1181100"/>
                <a:gridCol w="1181100"/>
              </a:tblGrid>
              <a:tr h="273050">
                <a:tc>
                  <a:txBody>
                    <a:bodyPr/>
                    <a:lstStyle/>
                    <a:p>
                      <a:r>
                        <a:rPr lang="en-US" dirty="0" smtClean="0"/>
                        <a:t>Research</a:t>
                      </a:r>
                      <a:endParaRPr lang="en-US" dirty="0"/>
                    </a:p>
                  </a:txBody>
                  <a:tcPr/>
                </a:tc>
                <a:tc>
                  <a:txBody>
                    <a:bodyPr/>
                    <a:lstStyle/>
                    <a:p>
                      <a:r>
                        <a:rPr lang="en-US" dirty="0" smtClean="0"/>
                        <a:t>4</a:t>
                      </a:r>
                      <a:endParaRPr lang="en-US" dirty="0"/>
                    </a:p>
                  </a:txBody>
                  <a:tcPr/>
                </a:tc>
              </a:tr>
              <a:tr h="273050">
                <a:tc>
                  <a:txBody>
                    <a:bodyPr/>
                    <a:lstStyle/>
                    <a:p>
                      <a:r>
                        <a:rPr lang="en-US" dirty="0" smtClean="0"/>
                        <a:t>Student</a:t>
                      </a:r>
                      <a:endParaRPr lang="en-US" dirty="0"/>
                    </a:p>
                  </a:txBody>
                  <a:tcPr/>
                </a:tc>
                <a:tc>
                  <a:txBody>
                    <a:bodyPr/>
                    <a:lstStyle/>
                    <a:p>
                      <a:r>
                        <a:rPr lang="en-US" dirty="0" smtClean="0"/>
                        <a:t>2</a:t>
                      </a:r>
                      <a:endParaRPr lang="en-US" dirty="0"/>
                    </a:p>
                  </a:txBody>
                  <a:tcPr/>
                </a:tc>
              </a:tr>
              <a:tr h="273050">
                <a:tc>
                  <a:txBody>
                    <a:bodyPr/>
                    <a:lstStyle/>
                    <a:p>
                      <a:r>
                        <a:rPr lang="en-US" dirty="0" smtClean="0"/>
                        <a:t>CIGI</a:t>
                      </a:r>
                      <a:endParaRPr lang="en-US" dirty="0"/>
                    </a:p>
                  </a:txBody>
                  <a:tcPr/>
                </a:tc>
                <a:tc>
                  <a:txBody>
                    <a:bodyPr/>
                    <a:lstStyle/>
                    <a:p>
                      <a:r>
                        <a:rPr lang="en-US" dirty="0" smtClean="0"/>
                        <a:t>2</a:t>
                      </a:r>
                      <a:endParaRPr lang="en-US"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975102578"/>
              </p:ext>
            </p:extLst>
          </p:nvPr>
        </p:nvGraphicFramePr>
        <p:xfrm>
          <a:off x="4724400" y="4648200"/>
          <a:ext cx="2362200" cy="1097280"/>
        </p:xfrm>
        <a:graphic>
          <a:graphicData uri="http://schemas.openxmlformats.org/drawingml/2006/table">
            <a:tbl>
              <a:tblPr>
                <a:tableStyleId>{5C22544A-7EE6-4342-B048-85BDC9FD1C3A}</a:tableStyleId>
              </a:tblPr>
              <a:tblGrid>
                <a:gridCol w="1600200"/>
                <a:gridCol w="762000"/>
              </a:tblGrid>
              <a:tr h="273050">
                <a:tc>
                  <a:txBody>
                    <a:bodyPr/>
                    <a:lstStyle/>
                    <a:p>
                      <a:r>
                        <a:rPr lang="en-US" dirty="0" smtClean="0"/>
                        <a:t>Center</a:t>
                      </a:r>
                      <a:endParaRPr lang="en-US" dirty="0"/>
                    </a:p>
                  </a:txBody>
                  <a:tcPr/>
                </a:tc>
                <a:tc>
                  <a:txBody>
                    <a:bodyPr/>
                    <a:lstStyle/>
                    <a:p>
                      <a:r>
                        <a:rPr lang="en-US" dirty="0" smtClean="0"/>
                        <a:t>1</a:t>
                      </a:r>
                      <a:endParaRPr lang="en-US" dirty="0"/>
                    </a:p>
                  </a:txBody>
                  <a:tcPr/>
                </a:tc>
              </a:tr>
              <a:tr h="273050">
                <a:tc>
                  <a:txBody>
                    <a:bodyPr/>
                    <a:lstStyle/>
                    <a:p>
                      <a:r>
                        <a:rPr lang="en-US" dirty="0" smtClean="0"/>
                        <a:t>GIS</a:t>
                      </a:r>
                      <a:endParaRPr lang="en-US" dirty="0"/>
                    </a:p>
                  </a:txBody>
                  <a:tcPr/>
                </a:tc>
                <a:tc>
                  <a:txBody>
                    <a:bodyPr/>
                    <a:lstStyle/>
                    <a:p>
                      <a:r>
                        <a:rPr lang="en-US" dirty="0" smtClean="0"/>
                        <a:t>3</a:t>
                      </a:r>
                      <a:endParaRPr lang="en-US" dirty="0"/>
                    </a:p>
                  </a:txBody>
                  <a:tcPr/>
                </a:tc>
              </a:tr>
              <a:tr h="273050">
                <a:tc>
                  <a:txBody>
                    <a:bodyPr/>
                    <a:lstStyle/>
                    <a:p>
                      <a:r>
                        <a:rPr lang="en-US" dirty="0" smtClean="0"/>
                        <a:t>Geospatial</a:t>
                      </a:r>
                      <a:endParaRPr lang="en-US" dirty="0"/>
                    </a:p>
                  </a:txBody>
                  <a:tcPr/>
                </a:tc>
                <a:tc>
                  <a:txBody>
                    <a:bodyPr/>
                    <a:lstStyle/>
                    <a:p>
                      <a:r>
                        <a:rPr lang="en-US" dirty="0" smtClean="0"/>
                        <a:t>2</a:t>
                      </a:r>
                      <a:endParaRPr lang="en-US" dirty="0"/>
                    </a:p>
                  </a:txBody>
                  <a:tcPr/>
                </a:tc>
              </a:tr>
            </a:tbl>
          </a:graphicData>
        </a:graphic>
      </p:graphicFrame>
    </p:spTree>
    <p:extLst>
      <p:ext uri="{BB962C8B-B14F-4D97-AF65-F5344CB8AC3E}">
        <p14:creationId xmlns:p14="http://schemas.microsoft.com/office/powerpoint/2010/main" val="182689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Slide Number Placeholder 3"/>
          <p:cNvSpPr>
            <a:spLocks noGrp="1"/>
          </p:cNvSpPr>
          <p:nvPr>
            <p:ph type="sldNum" sz="quarter" idx="4294967295"/>
          </p:nvPr>
        </p:nvSpPr>
        <p:spPr bwMode="auto">
          <a:xfrm>
            <a:off x="8764588" y="6297613"/>
            <a:ext cx="303212" cy="401637"/>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2F81D0A5-5636-074A-AE58-C1FD9013E26E}" type="slidenum">
              <a:rPr lang="en-US">
                <a:latin typeface="Century Gothic" charset="0"/>
              </a:rPr>
              <a:pPr/>
              <a:t>19</a:t>
            </a:fld>
            <a:endParaRPr lang="en-US" dirty="0">
              <a:latin typeface="Century Gothic" charset="0"/>
            </a:endParaRPr>
          </a:p>
        </p:txBody>
      </p:sp>
      <p:sp>
        <p:nvSpPr>
          <p:cNvPr id="5" name="Title 1"/>
          <p:cNvSpPr>
            <a:spLocks noGrp="1"/>
          </p:cNvSpPr>
          <p:nvPr>
            <p:ph type="title"/>
          </p:nvPr>
        </p:nvSpPr>
        <p:spPr>
          <a:xfrm>
            <a:off x="381000" y="762000"/>
            <a:ext cx="8382000" cy="677108"/>
          </a:xfrm>
        </p:spPr>
        <p:txBody>
          <a:bodyPr wrap="square" numCol="1" anchorCtr="0" compatLnSpc="1">
            <a:prstTxWarp prst="textNoShape">
              <a:avLst/>
            </a:prstTxWarp>
          </a:bodyPr>
          <a:lstStyle/>
          <a:p>
            <a:r>
              <a:rPr lang="en-US" b="1" dirty="0" smtClean="0">
                <a:effectLst>
                  <a:outerShdw blurRad="38100" dist="38100" dir="2700000" algn="tl">
                    <a:srgbClr val="DDDDDD"/>
                  </a:outerShdw>
                </a:effectLst>
                <a:latin typeface="Arial" charset="0"/>
                <a:ea typeface="ＭＳ Ｐゴシック" charset="0"/>
              </a:rPr>
              <a:t>Mapper</a:t>
            </a:r>
            <a:endParaRPr lang="en-US" b="1" dirty="0">
              <a:effectLst>
                <a:outerShdw blurRad="38100" dist="38100" dir="2700000" algn="tl">
                  <a:srgbClr val="DDDDDD"/>
                </a:outerShdw>
              </a:effectLst>
              <a:latin typeface="Arial" charset="0"/>
              <a:ea typeface="ＭＳ Ｐゴシック" charset="0"/>
            </a:endParaRPr>
          </a:p>
        </p:txBody>
      </p:sp>
      <p:sp>
        <p:nvSpPr>
          <p:cNvPr id="10" name="Right Arrow 9"/>
          <p:cNvSpPr/>
          <p:nvPr/>
        </p:nvSpPr>
        <p:spPr>
          <a:xfrm>
            <a:off x="3586159" y="2394855"/>
            <a:ext cx="1214437" cy="519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sp>
        <p:nvSpPr>
          <p:cNvPr id="11" name="Right Arrow 10"/>
          <p:cNvSpPr/>
          <p:nvPr/>
        </p:nvSpPr>
        <p:spPr>
          <a:xfrm>
            <a:off x="3581396" y="5061855"/>
            <a:ext cx="1214437" cy="5175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graphicFrame>
        <p:nvGraphicFramePr>
          <p:cNvPr id="13" name="Table 12"/>
          <p:cNvGraphicFramePr>
            <a:graphicFrameLocks noGrp="1"/>
          </p:cNvGraphicFramePr>
          <p:nvPr>
            <p:extLst>
              <p:ext uri="{D42A27DB-BD31-4B8C-83A1-F6EECF244321}">
                <p14:modId xmlns:p14="http://schemas.microsoft.com/office/powerpoint/2010/main" val="2382894374"/>
              </p:ext>
            </p:extLst>
          </p:nvPr>
        </p:nvGraphicFramePr>
        <p:xfrm>
          <a:off x="2133596" y="1632855"/>
          <a:ext cx="1181100" cy="2133600"/>
        </p:xfrm>
        <a:graphic>
          <a:graphicData uri="http://schemas.openxmlformats.org/drawingml/2006/table">
            <a:tbl>
              <a:tblPr>
                <a:tableStyleId>{5C22544A-7EE6-4342-B048-85BDC9FD1C3A}</a:tableStyleId>
              </a:tblPr>
              <a:tblGrid>
                <a:gridCol w="1181100"/>
              </a:tblGrid>
              <a:tr h="273050">
                <a:tc>
                  <a:txBody>
                    <a:bodyPr/>
                    <a:lstStyle/>
                    <a:p>
                      <a:r>
                        <a:rPr lang="en-US" sz="1400" dirty="0" smtClean="0"/>
                        <a:t>Research</a:t>
                      </a:r>
                      <a:endParaRPr lang="en-US" sz="1400" dirty="0"/>
                    </a:p>
                  </a:txBody>
                  <a:tcPr/>
                </a:tc>
              </a:tr>
              <a:tr h="273050">
                <a:tc>
                  <a:txBody>
                    <a:bodyPr/>
                    <a:lstStyle/>
                    <a:p>
                      <a:r>
                        <a:rPr lang="en-US" sz="1400" dirty="0" smtClean="0"/>
                        <a:t>Student</a:t>
                      </a:r>
                      <a:endParaRPr lang="en-US" sz="1400" dirty="0"/>
                    </a:p>
                  </a:txBody>
                  <a:tcPr/>
                </a:tc>
              </a:tr>
              <a:tr h="273050">
                <a:tc>
                  <a:txBody>
                    <a:bodyPr/>
                    <a:lstStyle/>
                    <a:p>
                      <a:r>
                        <a:rPr lang="en-US" sz="1400" dirty="0" smtClean="0"/>
                        <a:t>GIS</a:t>
                      </a:r>
                      <a:endParaRPr lang="en-US" sz="1400" dirty="0"/>
                    </a:p>
                  </a:txBody>
                  <a:tcPr/>
                </a:tc>
              </a:tr>
              <a:tr h="273050">
                <a:tc>
                  <a:txBody>
                    <a:bodyPr/>
                    <a:lstStyle/>
                    <a:p>
                      <a:r>
                        <a:rPr lang="en-US" sz="1400" dirty="0" smtClean="0"/>
                        <a:t>CIGI</a:t>
                      </a:r>
                      <a:endParaRPr lang="en-US" sz="1400" dirty="0"/>
                    </a:p>
                  </a:txBody>
                  <a:tcPr/>
                </a:tc>
              </a:tr>
              <a:tr h="273050">
                <a:tc>
                  <a:txBody>
                    <a:bodyPr/>
                    <a:lstStyle/>
                    <a:p>
                      <a:r>
                        <a:rPr lang="en-US" sz="1400" dirty="0" smtClean="0"/>
                        <a:t>Student</a:t>
                      </a:r>
                      <a:endParaRPr lang="en-US" sz="1400" dirty="0"/>
                    </a:p>
                  </a:txBody>
                  <a:tcPr/>
                </a:tc>
              </a:tr>
              <a:tr h="273050">
                <a:tc>
                  <a:txBody>
                    <a:bodyPr/>
                    <a:lstStyle/>
                    <a:p>
                      <a:r>
                        <a:rPr lang="en-US" sz="1400" dirty="0" smtClean="0"/>
                        <a:t>Geospatial</a:t>
                      </a:r>
                      <a:endParaRPr lang="en-US" sz="1400" dirty="0"/>
                    </a:p>
                  </a:txBody>
                  <a:tcPr/>
                </a:tc>
              </a:tr>
              <a:tr h="273050">
                <a:tc>
                  <a:txBody>
                    <a:bodyPr/>
                    <a:lstStyle/>
                    <a:p>
                      <a:r>
                        <a:rPr lang="en-US" sz="1400" dirty="0" smtClean="0"/>
                        <a:t>Research</a:t>
                      </a:r>
                      <a:endParaRPr lang="en-US" sz="1400" dirty="0"/>
                    </a:p>
                  </a:txBody>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1306955618"/>
              </p:ext>
            </p:extLst>
          </p:nvPr>
        </p:nvGraphicFramePr>
        <p:xfrm>
          <a:off x="2133596" y="4376055"/>
          <a:ext cx="1181100" cy="2133600"/>
        </p:xfrm>
        <a:graphic>
          <a:graphicData uri="http://schemas.openxmlformats.org/drawingml/2006/table">
            <a:tbl>
              <a:tblPr>
                <a:tableStyleId>{5C22544A-7EE6-4342-B048-85BDC9FD1C3A}</a:tableStyleId>
              </a:tblPr>
              <a:tblGrid>
                <a:gridCol w="1181100"/>
              </a:tblGrid>
              <a:tr h="273050">
                <a:tc>
                  <a:txBody>
                    <a:bodyPr/>
                    <a:lstStyle/>
                    <a:p>
                      <a:r>
                        <a:rPr lang="en-US" sz="1400" dirty="0" smtClean="0"/>
                        <a:t>Center</a:t>
                      </a:r>
                      <a:endParaRPr lang="en-US" sz="1400" dirty="0"/>
                    </a:p>
                  </a:txBody>
                  <a:tcPr/>
                </a:tc>
              </a:tr>
              <a:tr h="273050">
                <a:tc>
                  <a:txBody>
                    <a:bodyPr/>
                    <a:lstStyle/>
                    <a:p>
                      <a:r>
                        <a:rPr lang="en-US" sz="1400" dirty="0" smtClean="0"/>
                        <a:t>GIS</a:t>
                      </a:r>
                      <a:endParaRPr lang="en-US" sz="1400" dirty="0"/>
                    </a:p>
                  </a:txBody>
                  <a:tcPr/>
                </a:tc>
              </a:tr>
              <a:tr h="273050">
                <a:tc>
                  <a:txBody>
                    <a:bodyPr/>
                    <a:lstStyle/>
                    <a:p>
                      <a:r>
                        <a:rPr lang="en-US" sz="1400" dirty="0" smtClean="0"/>
                        <a:t>Research</a:t>
                      </a:r>
                      <a:endParaRPr lang="en-US" sz="1400" dirty="0"/>
                    </a:p>
                  </a:txBody>
                  <a:tcPr/>
                </a:tc>
              </a:tr>
              <a:tr h="273050">
                <a:tc>
                  <a:txBody>
                    <a:bodyPr/>
                    <a:lstStyle/>
                    <a:p>
                      <a:r>
                        <a:rPr lang="en-US" sz="1400" dirty="0" smtClean="0"/>
                        <a:t>CIGI</a:t>
                      </a:r>
                      <a:endParaRPr lang="en-US" sz="1400" dirty="0"/>
                    </a:p>
                  </a:txBody>
                  <a:tcPr/>
                </a:tc>
              </a:tr>
              <a:tr h="273050">
                <a:tc>
                  <a:txBody>
                    <a:bodyPr/>
                    <a:lstStyle/>
                    <a:p>
                      <a:r>
                        <a:rPr lang="en-US" sz="1400" dirty="0" smtClean="0"/>
                        <a:t>Research</a:t>
                      </a:r>
                      <a:endParaRPr lang="en-US" sz="1400" dirty="0"/>
                    </a:p>
                  </a:txBody>
                  <a:tcPr/>
                </a:tc>
              </a:tr>
              <a:tr h="273050">
                <a:tc>
                  <a:txBody>
                    <a:bodyPr/>
                    <a:lstStyle/>
                    <a:p>
                      <a:r>
                        <a:rPr lang="en-US" sz="1400" dirty="0" smtClean="0"/>
                        <a:t>Geospatial</a:t>
                      </a:r>
                      <a:endParaRPr lang="en-US" sz="1400" dirty="0"/>
                    </a:p>
                  </a:txBody>
                  <a:tcPr/>
                </a:tc>
              </a:tr>
              <a:tr h="273050">
                <a:tc>
                  <a:txBody>
                    <a:bodyPr/>
                    <a:lstStyle/>
                    <a:p>
                      <a:r>
                        <a:rPr lang="en-US" sz="1400" dirty="0" smtClean="0"/>
                        <a:t>GIS</a:t>
                      </a:r>
                      <a:endParaRPr lang="en-US" sz="1400" dirty="0"/>
                    </a:p>
                  </a:txBody>
                  <a:tcPr/>
                </a:tc>
              </a:tr>
            </a:tbl>
          </a:graphicData>
        </a:graphic>
      </p:graphicFrame>
      <p:sp>
        <p:nvSpPr>
          <p:cNvPr id="3" name="Rounded Rectangle 2"/>
          <p:cNvSpPr/>
          <p:nvPr/>
        </p:nvSpPr>
        <p:spPr bwMode="auto">
          <a:xfrm>
            <a:off x="666427" y="1937655"/>
            <a:ext cx="1314769" cy="8382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solidFill>
                  <a:schemeClr val="tx1"/>
                </a:solidFill>
                <a:latin typeface="Segoe" pitchFamily="34" charset="0"/>
              </a:rPr>
              <a:t>Mapper</a:t>
            </a:r>
          </a:p>
          <a:p>
            <a:pPr algn="ctr" defTabSz="914099" fontAlgn="base">
              <a:spcBef>
                <a:spcPct val="0"/>
              </a:spcBef>
              <a:spcAft>
                <a:spcPct val="0"/>
              </a:spcAft>
            </a:pPr>
            <a:r>
              <a:rPr lang="en-US" sz="2000" dirty="0">
                <a:solidFill>
                  <a:schemeClr val="tx1"/>
                </a:solidFill>
                <a:latin typeface="Segoe" pitchFamily="34" charset="0"/>
              </a:rPr>
              <a:t>1</a:t>
            </a:r>
            <a:endParaRPr lang="en-US" sz="2000" dirty="0" smtClean="0">
              <a:solidFill>
                <a:schemeClr val="tx1"/>
              </a:solidFill>
              <a:latin typeface="Segoe" pitchFamily="34" charset="0"/>
            </a:endParaRPr>
          </a:p>
        </p:txBody>
      </p:sp>
      <p:sp>
        <p:nvSpPr>
          <p:cNvPr id="15" name="Rounded Rectangle 14"/>
          <p:cNvSpPr/>
          <p:nvPr/>
        </p:nvSpPr>
        <p:spPr bwMode="auto">
          <a:xfrm>
            <a:off x="666427" y="4757055"/>
            <a:ext cx="1314769" cy="8382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solidFill>
                  <a:schemeClr val="tx1"/>
                </a:solidFill>
                <a:latin typeface="Segoe" pitchFamily="34" charset="0"/>
              </a:rPr>
              <a:t>Mapper</a:t>
            </a:r>
          </a:p>
          <a:p>
            <a:pPr algn="ctr" defTabSz="914099" fontAlgn="base">
              <a:spcBef>
                <a:spcPct val="0"/>
              </a:spcBef>
              <a:spcAft>
                <a:spcPct val="0"/>
              </a:spcAft>
            </a:pPr>
            <a:r>
              <a:rPr lang="en-US" sz="2000" dirty="0" smtClean="0">
                <a:solidFill>
                  <a:schemeClr val="tx1"/>
                </a:solidFill>
                <a:latin typeface="Segoe" pitchFamily="34" charset="0"/>
              </a:rPr>
              <a:t>2</a:t>
            </a:r>
          </a:p>
        </p:txBody>
      </p:sp>
      <p:graphicFrame>
        <p:nvGraphicFramePr>
          <p:cNvPr id="19" name="Table 18"/>
          <p:cNvGraphicFramePr>
            <a:graphicFrameLocks noGrp="1"/>
          </p:cNvGraphicFramePr>
          <p:nvPr>
            <p:extLst>
              <p:ext uri="{D42A27DB-BD31-4B8C-83A1-F6EECF244321}">
                <p14:modId xmlns:p14="http://schemas.microsoft.com/office/powerpoint/2010/main" val="3336616037"/>
              </p:ext>
            </p:extLst>
          </p:nvPr>
        </p:nvGraphicFramePr>
        <p:xfrm>
          <a:off x="5638796" y="1328055"/>
          <a:ext cx="2362200" cy="2438400"/>
        </p:xfrm>
        <a:graphic>
          <a:graphicData uri="http://schemas.openxmlformats.org/drawingml/2006/table">
            <a:tbl>
              <a:tblPr firstRow="1">
                <a:tableStyleId>{5C22544A-7EE6-4342-B048-85BDC9FD1C3A}</a:tableStyleId>
              </a:tblPr>
              <a:tblGrid>
                <a:gridCol w="1181100"/>
                <a:gridCol w="1181100"/>
              </a:tblGrid>
              <a:tr h="273050">
                <a:tc>
                  <a:txBody>
                    <a:bodyPr/>
                    <a:lstStyle/>
                    <a:p>
                      <a:r>
                        <a:rPr lang="en-US" sz="1400" dirty="0" smtClean="0">
                          <a:solidFill>
                            <a:schemeClr val="tx1"/>
                          </a:solidFill>
                        </a:rPr>
                        <a:t>Key</a:t>
                      </a:r>
                      <a:endParaRPr lang="en-US" sz="1400" dirty="0">
                        <a:solidFill>
                          <a:schemeClr val="tx1"/>
                        </a:solidFill>
                      </a:endParaRPr>
                    </a:p>
                  </a:txBody>
                  <a:tcPr/>
                </a:tc>
                <a:tc>
                  <a:txBody>
                    <a:bodyPr/>
                    <a:lstStyle/>
                    <a:p>
                      <a:r>
                        <a:rPr lang="en-US" sz="1400" dirty="0" smtClean="0">
                          <a:solidFill>
                            <a:schemeClr val="tx1"/>
                          </a:solidFill>
                        </a:rPr>
                        <a:t>Value</a:t>
                      </a:r>
                      <a:endParaRPr lang="en-US" sz="1400" dirty="0">
                        <a:solidFill>
                          <a:schemeClr val="tx1"/>
                        </a:solidFill>
                      </a:endParaRPr>
                    </a:p>
                  </a:txBody>
                  <a:tcPr/>
                </a:tc>
              </a:tr>
              <a:tr h="273050">
                <a:tc>
                  <a:txBody>
                    <a:bodyPr/>
                    <a:lstStyle/>
                    <a:p>
                      <a:r>
                        <a:rPr lang="en-US" sz="1400" dirty="0" smtClean="0"/>
                        <a:t>Research</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Student</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GIS</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CIGI</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Student</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Geospatial</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Research</a:t>
                      </a:r>
                      <a:endParaRPr lang="en-US" sz="1400" dirty="0"/>
                    </a:p>
                  </a:txBody>
                  <a:tcPr/>
                </a:tc>
                <a:tc>
                  <a:txBody>
                    <a:bodyPr/>
                    <a:lstStyle/>
                    <a:p>
                      <a:r>
                        <a:rPr lang="en-US" sz="1400" dirty="0" smtClean="0"/>
                        <a:t>1</a:t>
                      </a:r>
                      <a:endParaRPr lang="en-US" sz="1400" dirty="0"/>
                    </a:p>
                  </a:txBody>
                  <a:tcPr/>
                </a:tc>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3729712092"/>
              </p:ext>
            </p:extLst>
          </p:nvPr>
        </p:nvGraphicFramePr>
        <p:xfrm>
          <a:off x="5638796" y="4147455"/>
          <a:ext cx="2362200" cy="2438400"/>
        </p:xfrm>
        <a:graphic>
          <a:graphicData uri="http://schemas.openxmlformats.org/drawingml/2006/table">
            <a:tbl>
              <a:tblPr firstRow="1">
                <a:tableStyleId>{5C22544A-7EE6-4342-B048-85BDC9FD1C3A}</a:tableStyleId>
              </a:tblPr>
              <a:tblGrid>
                <a:gridCol w="1181100"/>
                <a:gridCol w="1181100"/>
              </a:tblGrid>
              <a:tr h="273050">
                <a:tc>
                  <a:txBody>
                    <a:bodyPr/>
                    <a:lstStyle/>
                    <a:p>
                      <a:r>
                        <a:rPr lang="en-US" sz="1400" dirty="0" smtClean="0">
                          <a:solidFill>
                            <a:schemeClr val="tx1"/>
                          </a:solidFill>
                        </a:rPr>
                        <a:t>Key</a:t>
                      </a:r>
                      <a:endParaRPr lang="en-US" sz="1400" dirty="0">
                        <a:solidFill>
                          <a:schemeClr val="tx1"/>
                        </a:solidFill>
                      </a:endParaRPr>
                    </a:p>
                  </a:txBody>
                  <a:tcPr/>
                </a:tc>
                <a:tc>
                  <a:txBody>
                    <a:bodyPr/>
                    <a:lstStyle/>
                    <a:p>
                      <a:r>
                        <a:rPr lang="en-US" sz="1400" dirty="0" smtClean="0">
                          <a:solidFill>
                            <a:schemeClr val="tx1"/>
                          </a:solidFill>
                        </a:rPr>
                        <a:t>Value</a:t>
                      </a:r>
                      <a:endParaRPr lang="en-US" sz="1400" dirty="0">
                        <a:solidFill>
                          <a:schemeClr val="tx1"/>
                        </a:solidFill>
                      </a:endParaRPr>
                    </a:p>
                  </a:txBody>
                  <a:tcPr/>
                </a:tc>
              </a:tr>
              <a:tr h="273050">
                <a:tc>
                  <a:txBody>
                    <a:bodyPr/>
                    <a:lstStyle/>
                    <a:p>
                      <a:r>
                        <a:rPr lang="en-US" sz="1400" dirty="0" smtClean="0"/>
                        <a:t>Center</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GIS</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Research</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CIGI</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Research</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Geospatial</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GIS</a:t>
                      </a:r>
                      <a:endParaRPr lang="en-US" sz="1400" dirty="0"/>
                    </a:p>
                  </a:txBody>
                  <a:tcPr/>
                </a:tc>
                <a:tc>
                  <a:txBody>
                    <a:bodyPr/>
                    <a:lstStyle/>
                    <a:p>
                      <a:r>
                        <a:rPr lang="en-US" sz="1400" dirty="0" smtClean="0"/>
                        <a:t>1</a:t>
                      </a:r>
                      <a:endParaRPr lang="en-US" sz="1400" dirty="0"/>
                    </a:p>
                  </a:txBody>
                  <a:tcPr/>
                </a:tc>
              </a:tr>
            </a:tbl>
          </a:graphicData>
        </a:graphic>
      </p:graphicFrame>
    </p:spTree>
    <p:extLst>
      <p:ext uri="{BB962C8B-B14F-4D97-AF65-F5344CB8AC3E}">
        <p14:creationId xmlns:p14="http://schemas.microsoft.com/office/powerpoint/2010/main" val="2029911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3"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Outline</a:t>
            </a:r>
            <a:endParaRPr lang="en-US" b="1" dirty="0"/>
          </a:p>
        </p:txBody>
      </p:sp>
      <p:sp>
        <p:nvSpPr>
          <p:cNvPr id="3" name="Content Placeholder 2"/>
          <p:cNvSpPr>
            <a:spLocks noGrp="1"/>
          </p:cNvSpPr>
          <p:nvPr>
            <p:ph idx="1"/>
          </p:nvPr>
        </p:nvSpPr>
        <p:spPr>
          <a:xfrm>
            <a:off x="292100" y="1777999"/>
            <a:ext cx="8686800" cy="4804833"/>
          </a:xfrm>
        </p:spPr>
        <p:txBody>
          <a:bodyPr>
            <a:normAutofit/>
          </a:bodyPr>
          <a:lstStyle/>
          <a:p>
            <a:r>
              <a:rPr lang="en-US" dirty="0" smtClean="0"/>
              <a:t>Big Data</a:t>
            </a:r>
          </a:p>
          <a:p>
            <a:pPr lvl="1"/>
            <a:r>
              <a:rPr lang="en-US" b="1" dirty="0" smtClean="0"/>
              <a:t>Geospatial Big Data</a:t>
            </a:r>
          </a:p>
          <a:p>
            <a:r>
              <a:rPr lang="en-US" dirty="0" smtClean="0"/>
              <a:t>CyberGIS</a:t>
            </a:r>
          </a:p>
          <a:p>
            <a:r>
              <a:rPr lang="en-US" dirty="0" smtClean="0"/>
              <a:t>Distributed computing environment in ROGER</a:t>
            </a:r>
          </a:p>
          <a:p>
            <a:pPr lvl="1"/>
            <a:r>
              <a:rPr lang="en-US" sz="1800" b="1" dirty="0" smtClean="0"/>
              <a:t>Apache Hadoop</a:t>
            </a:r>
            <a:endParaRPr lang="en-US" sz="1800" b="1" dirty="0"/>
          </a:p>
          <a:p>
            <a:pPr lvl="1"/>
            <a:r>
              <a:rPr lang="en-US" sz="1800" b="1" dirty="0" smtClean="0"/>
              <a:t>Apache Spark</a:t>
            </a:r>
          </a:p>
          <a:p>
            <a:pPr marL="342900" lvl="1" indent="-342900">
              <a:buFont typeface="Arial" pitchFamily="34" charset="0"/>
              <a:buChar char="•"/>
            </a:pPr>
            <a:r>
              <a:rPr lang="en-US" sz="2400" dirty="0" smtClean="0">
                <a:solidFill>
                  <a:schemeClr val="tx2">
                    <a:lumMod val="75000"/>
                  </a:schemeClr>
                </a:solidFill>
              </a:rPr>
              <a:t>Big Data processing in Hadoop </a:t>
            </a:r>
            <a:r>
              <a:rPr lang="en-US" sz="2400" dirty="0">
                <a:solidFill>
                  <a:schemeClr val="tx2">
                    <a:lumMod val="75000"/>
                  </a:schemeClr>
                </a:solidFill>
              </a:rPr>
              <a:t>Distributed File </a:t>
            </a:r>
            <a:r>
              <a:rPr lang="en-US" sz="2400" dirty="0" smtClean="0">
                <a:solidFill>
                  <a:schemeClr val="tx2">
                    <a:lumMod val="75000"/>
                  </a:schemeClr>
                </a:solidFill>
              </a:rPr>
              <a:t>System (HDFS)</a:t>
            </a:r>
          </a:p>
          <a:p>
            <a:pPr lvl="1"/>
            <a:r>
              <a:rPr lang="en-US" sz="1800" b="1" dirty="0" smtClean="0"/>
              <a:t>MapReduce in Hadoop (Python) and Spark in Hadoop (Python) </a:t>
            </a:r>
            <a:endParaRPr lang="en-US" sz="1800" b="1" dirty="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2</a:t>
            </a:fld>
            <a:endParaRPr lang="en-US" sz="1000" b="0" dirty="0" smtClean="0">
              <a:latin typeface="Tahoma" charset="0"/>
            </a:endParaRPr>
          </a:p>
        </p:txBody>
      </p:sp>
    </p:spTree>
    <p:extLst>
      <p:ext uri="{BB962C8B-B14F-4D97-AF65-F5344CB8AC3E}">
        <p14:creationId xmlns:p14="http://schemas.microsoft.com/office/powerpoint/2010/main" val="1939608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Slide Number Placeholder 3"/>
          <p:cNvSpPr>
            <a:spLocks noGrp="1"/>
          </p:cNvSpPr>
          <p:nvPr>
            <p:ph type="sldNum" sz="quarter" idx="4294967295"/>
          </p:nvPr>
        </p:nvSpPr>
        <p:spPr bwMode="auto">
          <a:xfrm>
            <a:off x="8764588" y="6297613"/>
            <a:ext cx="303212" cy="401637"/>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2F81D0A5-5636-074A-AE58-C1FD9013E26E}" type="slidenum">
              <a:rPr lang="en-US">
                <a:latin typeface="Century Gothic" charset="0"/>
              </a:rPr>
              <a:pPr/>
              <a:t>20</a:t>
            </a:fld>
            <a:endParaRPr lang="en-US" dirty="0">
              <a:latin typeface="Century Gothic" charset="0"/>
            </a:endParaRPr>
          </a:p>
        </p:txBody>
      </p:sp>
      <p:sp>
        <p:nvSpPr>
          <p:cNvPr id="5" name="Title 1"/>
          <p:cNvSpPr>
            <a:spLocks noGrp="1"/>
          </p:cNvSpPr>
          <p:nvPr>
            <p:ph type="title"/>
          </p:nvPr>
        </p:nvSpPr>
        <p:spPr>
          <a:xfrm>
            <a:off x="381000" y="762000"/>
            <a:ext cx="8382000" cy="677108"/>
          </a:xfrm>
        </p:spPr>
        <p:txBody>
          <a:bodyPr wrap="square" numCol="1" anchorCtr="0" compatLnSpc="1">
            <a:prstTxWarp prst="textNoShape">
              <a:avLst/>
            </a:prstTxWarp>
          </a:bodyPr>
          <a:lstStyle/>
          <a:p>
            <a:r>
              <a:rPr lang="en-US" b="1" dirty="0" smtClean="0">
                <a:effectLst>
                  <a:outerShdw blurRad="38100" dist="38100" dir="2700000" algn="tl">
                    <a:srgbClr val="DDDDDD"/>
                  </a:outerShdw>
                </a:effectLst>
                <a:latin typeface="Arial" charset="0"/>
                <a:ea typeface="ＭＳ Ｐゴシック" charset="0"/>
              </a:rPr>
              <a:t>Shuffle</a:t>
            </a:r>
            <a:endParaRPr lang="en-US" b="1" dirty="0">
              <a:effectLst>
                <a:outerShdw blurRad="38100" dist="38100" dir="2700000" algn="tl">
                  <a:srgbClr val="DDDDDD"/>
                </a:outerShdw>
              </a:effectLst>
              <a:latin typeface="Arial" charset="0"/>
              <a:ea typeface="ＭＳ Ｐゴシック" charset="0"/>
            </a:endParaRPr>
          </a:p>
        </p:txBody>
      </p:sp>
      <p:sp>
        <p:nvSpPr>
          <p:cNvPr id="10" name="Right Arrow 9"/>
          <p:cNvSpPr/>
          <p:nvPr/>
        </p:nvSpPr>
        <p:spPr>
          <a:xfrm>
            <a:off x="3770825" y="3546564"/>
            <a:ext cx="1410380" cy="990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graphicFrame>
        <p:nvGraphicFramePr>
          <p:cNvPr id="19" name="Table 18"/>
          <p:cNvGraphicFramePr>
            <a:graphicFrameLocks noGrp="1"/>
          </p:cNvGraphicFramePr>
          <p:nvPr>
            <p:extLst>
              <p:ext uri="{D42A27DB-BD31-4B8C-83A1-F6EECF244321}">
                <p14:modId xmlns:p14="http://schemas.microsoft.com/office/powerpoint/2010/main" val="3495273290"/>
              </p:ext>
            </p:extLst>
          </p:nvPr>
        </p:nvGraphicFramePr>
        <p:xfrm>
          <a:off x="1071167" y="1565364"/>
          <a:ext cx="2362200" cy="2438400"/>
        </p:xfrm>
        <a:graphic>
          <a:graphicData uri="http://schemas.openxmlformats.org/drawingml/2006/table">
            <a:tbl>
              <a:tblPr firstRow="1">
                <a:tableStyleId>{5C22544A-7EE6-4342-B048-85BDC9FD1C3A}</a:tableStyleId>
              </a:tblPr>
              <a:tblGrid>
                <a:gridCol w="1181100"/>
                <a:gridCol w="1181100"/>
              </a:tblGrid>
              <a:tr h="273050">
                <a:tc>
                  <a:txBody>
                    <a:bodyPr/>
                    <a:lstStyle/>
                    <a:p>
                      <a:r>
                        <a:rPr lang="en-US" sz="1400" dirty="0" smtClean="0">
                          <a:solidFill>
                            <a:schemeClr val="tx1"/>
                          </a:solidFill>
                        </a:rPr>
                        <a:t>Key</a:t>
                      </a:r>
                      <a:endParaRPr lang="en-US" sz="1400" dirty="0">
                        <a:solidFill>
                          <a:schemeClr val="tx1"/>
                        </a:solidFill>
                      </a:endParaRPr>
                    </a:p>
                  </a:txBody>
                  <a:tcPr/>
                </a:tc>
                <a:tc>
                  <a:txBody>
                    <a:bodyPr/>
                    <a:lstStyle/>
                    <a:p>
                      <a:r>
                        <a:rPr lang="en-US" sz="1400" dirty="0" smtClean="0">
                          <a:solidFill>
                            <a:schemeClr val="tx1"/>
                          </a:solidFill>
                        </a:rPr>
                        <a:t>Value</a:t>
                      </a:r>
                      <a:endParaRPr lang="en-US" sz="1400" dirty="0">
                        <a:solidFill>
                          <a:schemeClr val="tx1"/>
                        </a:solidFill>
                      </a:endParaRPr>
                    </a:p>
                  </a:txBody>
                  <a:tcPr/>
                </a:tc>
              </a:tr>
              <a:tr h="273050">
                <a:tc>
                  <a:txBody>
                    <a:bodyPr/>
                    <a:lstStyle/>
                    <a:p>
                      <a:r>
                        <a:rPr lang="en-US" sz="1400" dirty="0" smtClean="0"/>
                        <a:t>Research</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Student</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GIS</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CIGI</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Student</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Geospatial</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Research</a:t>
                      </a:r>
                      <a:endParaRPr lang="en-US" sz="1400" dirty="0"/>
                    </a:p>
                  </a:txBody>
                  <a:tcPr/>
                </a:tc>
                <a:tc>
                  <a:txBody>
                    <a:bodyPr/>
                    <a:lstStyle/>
                    <a:p>
                      <a:r>
                        <a:rPr lang="en-US" sz="1400" dirty="0" smtClean="0"/>
                        <a:t>1</a:t>
                      </a:r>
                      <a:endParaRPr lang="en-US" sz="1400" dirty="0"/>
                    </a:p>
                  </a:txBody>
                  <a:tcPr/>
                </a:tc>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1673269137"/>
              </p:ext>
            </p:extLst>
          </p:nvPr>
        </p:nvGraphicFramePr>
        <p:xfrm>
          <a:off x="1071167" y="4156164"/>
          <a:ext cx="2362200" cy="2438400"/>
        </p:xfrm>
        <a:graphic>
          <a:graphicData uri="http://schemas.openxmlformats.org/drawingml/2006/table">
            <a:tbl>
              <a:tblPr firstRow="1">
                <a:tableStyleId>{5C22544A-7EE6-4342-B048-85BDC9FD1C3A}</a:tableStyleId>
              </a:tblPr>
              <a:tblGrid>
                <a:gridCol w="1181100"/>
                <a:gridCol w="1181100"/>
              </a:tblGrid>
              <a:tr h="273050">
                <a:tc>
                  <a:txBody>
                    <a:bodyPr/>
                    <a:lstStyle/>
                    <a:p>
                      <a:r>
                        <a:rPr lang="en-US" sz="1400" dirty="0" smtClean="0">
                          <a:solidFill>
                            <a:schemeClr val="tx1"/>
                          </a:solidFill>
                        </a:rPr>
                        <a:t>Key</a:t>
                      </a:r>
                      <a:endParaRPr lang="en-US" sz="1400" dirty="0">
                        <a:solidFill>
                          <a:schemeClr val="tx1"/>
                        </a:solidFill>
                      </a:endParaRPr>
                    </a:p>
                  </a:txBody>
                  <a:tcPr/>
                </a:tc>
                <a:tc>
                  <a:txBody>
                    <a:bodyPr/>
                    <a:lstStyle/>
                    <a:p>
                      <a:r>
                        <a:rPr lang="en-US" sz="1400" dirty="0" smtClean="0">
                          <a:solidFill>
                            <a:schemeClr val="tx1"/>
                          </a:solidFill>
                        </a:rPr>
                        <a:t>Value</a:t>
                      </a:r>
                      <a:endParaRPr lang="en-US" sz="1400" dirty="0">
                        <a:solidFill>
                          <a:schemeClr val="tx1"/>
                        </a:solidFill>
                      </a:endParaRPr>
                    </a:p>
                  </a:txBody>
                  <a:tcPr/>
                </a:tc>
              </a:tr>
              <a:tr h="273050">
                <a:tc>
                  <a:txBody>
                    <a:bodyPr/>
                    <a:lstStyle/>
                    <a:p>
                      <a:r>
                        <a:rPr lang="en-US" sz="1400" dirty="0" smtClean="0"/>
                        <a:t>Center</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GIS</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Research</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CIGI</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Research</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Geospatial</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GIS</a:t>
                      </a:r>
                      <a:endParaRPr lang="en-US" sz="1400" dirty="0"/>
                    </a:p>
                  </a:txBody>
                  <a:tcPr/>
                </a:tc>
                <a:tc>
                  <a:txBody>
                    <a:bodyPr/>
                    <a:lstStyle/>
                    <a:p>
                      <a:r>
                        <a:rPr lang="en-US" sz="1400" dirty="0" smtClean="0"/>
                        <a:t>1</a:t>
                      </a:r>
                      <a:endParaRPr lang="en-US" sz="1400" dirty="0"/>
                    </a:p>
                  </a:txBody>
                  <a:tcPr/>
                </a:tc>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1014845452"/>
              </p:ext>
            </p:extLst>
          </p:nvPr>
        </p:nvGraphicFramePr>
        <p:xfrm>
          <a:off x="5643167" y="1998608"/>
          <a:ext cx="2362200" cy="609600"/>
        </p:xfrm>
        <a:graphic>
          <a:graphicData uri="http://schemas.openxmlformats.org/drawingml/2006/table">
            <a:tbl>
              <a:tblPr>
                <a:tableStyleId>{5C22544A-7EE6-4342-B048-85BDC9FD1C3A}</a:tableStyleId>
              </a:tblPr>
              <a:tblGrid>
                <a:gridCol w="1181100"/>
                <a:gridCol w="1181100"/>
              </a:tblGrid>
              <a:tr h="273050">
                <a:tc>
                  <a:txBody>
                    <a:bodyPr/>
                    <a:lstStyle/>
                    <a:p>
                      <a:r>
                        <a:rPr lang="en-US" sz="1400" dirty="0" smtClean="0"/>
                        <a:t>Geospatial</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r>
              <a:tr h="273050">
                <a:tc>
                  <a:txBody>
                    <a:bodyPr/>
                    <a:lstStyle/>
                    <a:p>
                      <a:r>
                        <a:rPr lang="en-US" sz="1400" dirty="0" smtClean="0"/>
                        <a:t>Geospatial</a:t>
                      </a:r>
                      <a:endParaRPr lang="en-US" sz="1400" dirty="0"/>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2464210967"/>
              </p:ext>
            </p:extLst>
          </p:nvPr>
        </p:nvGraphicFramePr>
        <p:xfrm>
          <a:off x="5643167" y="2836808"/>
          <a:ext cx="2362200" cy="914400"/>
        </p:xfrm>
        <a:graphic>
          <a:graphicData uri="http://schemas.openxmlformats.org/drawingml/2006/table">
            <a:tbl>
              <a:tblPr>
                <a:tableStyleId>{5C22544A-7EE6-4342-B048-85BDC9FD1C3A}</a:tableStyleId>
              </a:tblPr>
              <a:tblGrid>
                <a:gridCol w="1181100"/>
                <a:gridCol w="1181100"/>
              </a:tblGrid>
              <a:tr h="273050">
                <a:tc>
                  <a:txBody>
                    <a:bodyPr/>
                    <a:lstStyle/>
                    <a:p>
                      <a:r>
                        <a:rPr lang="en-US" sz="1400" dirty="0" smtClean="0"/>
                        <a:t>GIS</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r>
              <a:tr h="273050">
                <a:tc>
                  <a:txBody>
                    <a:bodyPr/>
                    <a:lstStyle/>
                    <a:p>
                      <a:r>
                        <a:rPr lang="en-US" sz="1400" dirty="0" smtClean="0"/>
                        <a:t>GIS</a:t>
                      </a:r>
                      <a:endParaRPr lang="en-US" sz="1400" dirty="0"/>
                    </a:p>
                  </a:txBody>
                  <a:tcPr>
                    <a:lnL w="12700" cap="flat" cmpd="sng" algn="ctr">
                      <a:solidFill>
                        <a:scrgbClr r="0" g="0" b="0"/>
                      </a:solidFill>
                      <a:prstDash val="solid"/>
                      <a:round/>
                      <a:headEnd type="none" w="med" len="med"/>
                      <a:tailEnd type="none" w="med" len="med"/>
                    </a:lnL>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tcPr>
                </a:tc>
              </a:tr>
              <a:tr h="273050">
                <a:tc>
                  <a:txBody>
                    <a:bodyPr/>
                    <a:lstStyle/>
                    <a:p>
                      <a:r>
                        <a:rPr lang="en-US" sz="1400" dirty="0" smtClean="0"/>
                        <a:t>GIS</a:t>
                      </a:r>
                      <a:endParaRPr lang="en-US" sz="1400" dirty="0"/>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648985170"/>
              </p:ext>
            </p:extLst>
          </p:nvPr>
        </p:nvGraphicFramePr>
        <p:xfrm>
          <a:off x="5643167" y="5427608"/>
          <a:ext cx="2362200" cy="609600"/>
        </p:xfrm>
        <a:graphic>
          <a:graphicData uri="http://schemas.openxmlformats.org/drawingml/2006/table">
            <a:tbl>
              <a:tblPr>
                <a:tableStyleId>{5C22544A-7EE6-4342-B048-85BDC9FD1C3A}</a:tableStyleId>
              </a:tblPr>
              <a:tblGrid>
                <a:gridCol w="1181100"/>
                <a:gridCol w="1181100"/>
              </a:tblGrid>
              <a:tr h="0">
                <a:tc>
                  <a:txBody>
                    <a:bodyPr/>
                    <a:lstStyle/>
                    <a:p>
                      <a:r>
                        <a:rPr lang="en-US" sz="1400" dirty="0" smtClean="0"/>
                        <a:t>Student</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r>
              <a:tr h="0">
                <a:tc>
                  <a:txBody>
                    <a:bodyPr/>
                    <a:lstStyle/>
                    <a:p>
                      <a:r>
                        <a:rPr lang="en-US" sz="1400" dirty="0" smtClean="0"/>
                        <a:t>Student</a:t>
                      </a:r>
                      <a:endParaRPr lang="en-US" sz="1400" dirty="0"/>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3993701050"/>
              </p:ext>
            </p:extLst>
          </p:nvPr>
        </p:nvGraphicFramePr>
        <p:xfrm>
          <a:off x="5643167" y="3979808"/>
          <a:ext cx="2362200" cy="1219200"/>
        </p:xfrm>
        <a:graphic>
          <a:graphicData uri="http://schemas.openxmlformats.org/drawingml/2006/table">
            <a:tbl>
              <a:tblPr>
                <a:tableStyleId>{5C22544A-7EE6-4342-B048-85BDC9FD1C3A}</a:tableStyleId>
              </a:tblPr>
              <a:tblGrid>
                <a:gridCol w="1181100"/>
                <a:gridCol w="1181100"/>
              </a:tblGrid>
              <a:tr h="0">
                <a:tc>
                  <a:txBody>
                    <a:bodyPr/>
                    <a:lstStyle/>
                    <a:p>
                      <a:r>
                        <a:rPr lang="en-US" sz="1400" dirty="0" smtClean="0"/>
                        <a:t>Research</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r>
              <a:tr h="0">
                <a:tc>
                  <a:txBody>
                    <a:bodyPr/>
                    <a:lstStyle/>
                    <a:p>
                      <a:r>
                        <a:rPr lang="en-US" sz="1400" dirty="0" smtClean="0"/>
                        <a:t>Research</a:t>
                      </a:r>
                      <a:endParaRPr lang="en-US" sz="1400" dirty="0"/>
                    </a:p>
                  </a:txBody>
                  <a:tcPr>
                    <a:lnL w="12700" cap="flat" cmpd="sng" algn="ctr">
                      <a:solidFill>
                        <a:scrgbClr r="0" g="0" b="0"/>
                      </a:solidFill>
                      <a:prstDash val="solid"/>
                      <a:round/>
                      <a:headEnd type="none" w="med" len="med"/>
                      <a:tailEnd type="none" w="med" len="med"/>
                    </a:lnL>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tcPr>
                </a:tc>
              </a:tr>
              <a:tr h="0">
                <a:tc>
                  <a:txBody>
                    <a:bodyPr/>
                    <a:lstStyle/>
                    <a:p>
                      <a:r>
                        <a:rPr lang="en-US" sz="1400" dirty="0" smtClean="0"/>
                        <a:t>Research</a:t>
                      </a:r>
                      <a:endParaRPr lang="en-US" sz="1400" dirty="0"/>
                    </a:p>
                  </a:txBody>
                  <a:tcPr>
                    <a:lnL w="12700" cap="flat" cmpd="sng" algn="ctr">
                      <a:solidFill>
                        <a:scrgbClr r="0" g="0" b="0"/>
                      </a:solidFill>
                      <a:prstDash val="solid"/>
                      <a:round/>
                      <a:headEnd type="none" w="med" len="med"/>
                      <a:tailEnd type="none" w="med" len="med"/>
                    </a:lnL>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tcPr>
                </a:tc>
              </a:tr>
              <a:tr h="0">
                <a:tc>
                  <a:txBody>
                    <a:bodyPr/>
                    <a:lstStyle/>
                    <a:p>
                      <a:r>
                        <a:rPr lang="en-US" sz="1400" dirty="0" smtClean="0"/>
                        <a:t>Research</a:t>
                      </a:r>
                      <a:endParaRPr lang="en-US" sz="1400" dirty="0"/>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212365021"/>
              </p:ext>
            </p:extLst>
          </p:nvPr>
        </p:nvGraphicFramePr>
        <p:xfrm>
          <a:off x="5643167" y="1160408"/>
          <a:ext cx="2362200" cy="609600"/>
        </p:xfrm>
        <a:graphic>
          <a:graphicData uri="http://schemas.openxmlformats.org/drawingml/2006/table">
            <a:tbl>
              <a:tblPr>
                <a:tableStyleId>{5C22544A-7EE6-4342-B048-85BDC9FD1C3A}</a:tableStyleId>
              </a:tblPr>
              <a:tblGrid>
                <a:gridCol w="1181100"/>
                <a:gridCol w="1181100"/>
              </a:tblGrid>
              <a:tr h="273050">
                <a:tc>
                  <a:txBody>
                    <a:bodyPr/>
                    <a:lstStyle/>
                    <a:p>
                      <a:r>
                        <a:rPr lang="en-US" sz="1400" dirty="0" smtClean="0"/>
                        <a:t>CIGI</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r>
              <a:tr h="273050">
                <a:tc>
                  <a:txBody>
                    <a:bodyPr/>
                    <a:lstStyle/>
                    <a:p>
                      <a:r>
                        <a:rPr lang="en-US" sz="1400" dirty="0" smtClean="0"/>
                        <a:t>CIGI</a:t>
                      </a:r>
                      <a:endParaRPr lang="en-US" sz="1400" dirty="0"/>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3340928973"/>
              </p:ext>
            </p:extLst>
          </p:nvPr>
        </p:nvGraphicFramePr>
        <p:xfrm>
          <a:off x="5643167" y="6342008"/>
          <a:ext cx="2362200" cy="304800"/>
        </p:xfrm>
        <a:graphic>
          <a:graphicData uri="http://schemas.openxmlformats.org/drawingml/2006/table">
            <a:tbl>
              <a:tblPr>
                <a:tableStyleId>{5C22544A-7EE6-4342-B048-85BDC9FD1C3A}</a:tableStyleId>
              </a:tblPr>
              <a:tblGrid>
                <a:gridCol w="1181100"/>
                <a:gridCol w="1181100"/>
              </a:tblGrid>
              <a:tr h="273050">
                <a:tc>
                  <a:txBody>
                    <a:bodyPr/>
                    <a:lstStyle/>
                    <a:p>
                      <a:r>
                        <a:rPr lang="en-US" sz="1400" dirty="0" smtClean="0"/>
                        <a:t>Center</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3774980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Slide Number Placeholder 3"/>
          <p:cNvSpPr>
            <a:spLocks noGrp="1"/>
          </p:cNvSpPr>
          <p:nvPr>
            <p:ph type="sldNum" sz="quarter" idx="4294967295"/>
          </p:nvPr>
        </p:nvSpPr>
        <p:spPr bwMode="auto">
          <a:xfrm>
            <a:off x="8764588" y="6297613"/>
            <a:ext cx="303212" cy="401637"/>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2F81D0A5-5636-074A-AE58-C1FD9013E26E}" type="slidenum">
              <a:rPr lang="en-US">
                <a:latin typeface="Century Gothic" charset="0"/>
              </a:rPr>
              <a:pPr/>
              <a:t>21</a:t>
            </a:fld>
            <a:endParaRPr lang="en-US" dirty="0">
              <a:latin typeface="Century Gothic" charset="0"/>
            </a:endParaRPr>
          </a:p>
        </p:txBody>
      </p:sp>
      <p:sp>
        <p:nvSpPr>
          <p:cNvPr id="5" name="Title 1"/>
          <p:cNvSpPr>
            <a:spLocks noGrp="1"/>
          </p:cNvSpPr>
          <p:nvPr>
            <p:ph type="title"/>
          </p:nvPr>
        </p:nvSpPr>
        <p:spPr>
          <a:xfrm>
            <a:off x="381000" y="762000"/>
            <a:ext cx="8382000" cy="677108"/>
          </a:xfrm>
        </p:spPr>
        <p:txBody>
          <a:bodyPr wrap="square" numCol="1" anchorCtr="0" compatLnSpc="1">
            <a:prstTxWarp prst="textNoShape">
              <a:avLst/>
            </a:prstTxWarp>
          </a:bodyPr>
          <a:lstStyle/>
          <a:p>
            <a:r>
              <a:rPr lang="en-US" b="1" dirty="0" smtClean="0">
                <a:effectLst>
                  <a:outerShdw blurRad="38100" dist="38100" dir="2700000" algn="tl">
                    <a:srgbClr val="DDDDDD"/>
                  </a:outerShdw>
                </a:effectLst>
                <a:latin typeface="Arial" charset="0"/>
                <a:ea typeface="ＭＳ Ｐゴシック" charset="0"/>
              </a:rPr>
              <a:t>Reducer</a:t>
            </a:r>
            <a:endParaRPr lang="en-US" b="1" dirty="0">
              <a:effectLst>
                <a:outerShdw blurRad="38100" dist="38100" dir="2700000" algn="tl">
                  <a:srgbClr val="DDDDDD"/>
                </a:outerShdw>
              </a:effectLst>
              <a:latin typeface="Arial" charset="0"/>
              <a:ea typeface="ＭＳ Ｐゴシック" charset="0"/>
            </a:endParaRPr>
          </a:p>
        </p:txBody>
      </p:sp>
      <p:sp>
        <p:nvSpPr>
          <p:cNvPr id="10" name="Right Arrow 9"/>
          <p:cNvSpPr/>
          <p:nvPr/>
        </p:nvSpPr>
        <p:spPr>
          <a:xfrm>
            <a:off x="3688088" y="1545766"/>
            <a:ext cx="1214437"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graphicFrame>
        <p:nvGraphicFramePr>
          <p:cNvPr id="18" name="Table 17"/>
          <p:cNvGraphicFramePr>
            <a:graphicFrameLocks noGrp="1"/>
          </p:cNvGraphicFramePr>
          <p:nvPr>
            <p:extLst>
              <p:ext uri="{D42A27DB-BD31-4B8C-83A1-F6EECF244321}">
                <p14:modId xmlns:p14="http://schemas.microsoft.com/office/powerpoint/2010/main" val="2809424438"/>
              </p:ext>
            </p:extLst>
          </p:nvPr>
        </p:nvGraphicFramePr>
        <p:xfrm>
          <a:off x="411488" y="2231566"/>
          <a:ext cx="2362200" cy="609600"/>
        </p:xfrm>
        <a:graphic>
          <a:graphicData uri="http://schemas.openxmlformats.org/drawingml/2006/table">
            <a:tbl>
              <a:tblPr>
                <a:tableStyleId>{5C22544A-7EE6-4342-B048-85BDC9FD1C3A}</a:tableStyleId>
              </a:tblPr>
              <a:tblGrid>
                <a:gridCol w="1181100"/>
                <a:gridCol w="1181100"/>
              </a:tblGrid>
              <a:tr h="273050">
                <a:tc>
                  <a:txBody>
                    <a:bodyPr/>
                    <a:lstStyle/>
                    <a:p>
                      <a:r>
                        <a:rPr lang="en-US" sz="1400" dirty="0" smtClean="0"/>
                        <a:t>Geospatial</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r>
              <a:tr h="273050">
                <a:tc>
                  <a:txBody>
                    <a:bodyPr/>
                    <a:lstStyle/>
                    <a:p>
                      <a:r>
                        <a:rPr lang="en-US" sz="1400" dirty="0" smtClean="0"/>
                        <a:t>Geospatial</a:t>
                      </a:r>
                      <a:endParaRPr lang="en-US" sz="1400" dirty="0"/>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1691345826"/>
              </p:ext>
            </p:extLst>
          </p:nvPr>
        </p:nvGraphicFramePr>
        <p:xfrm>
          <a:off x="411488" y="2993566"/>
          <a:ext cx="2362200" cy="914400"/>
        </p:xfrm>
        <a:graphic>
          <a:graphicData uri="http://schemas.openxmlformats.org/drawingml/2006/table">
            <a:tbl>
              <a:tblPr>
                <a:tableStyleId>{5C22544A-7EE6-4342-B048-85BDC9FD1C3A}</a:tableStyleId>
              </a:tblPr>
              <a:tblGrid>
                <a:gridCol w="1181100"/>
                <a:gridCol w="1181100"/>
              </a:tblGrid>
              <a:tr h="273050">
                <a:tc>
                  <a:txBody>
                    <a:bodyPr/>
                    <a:lstStyle/>
                    <a:p>
                      <a:r>
                        <a:rPr lang="en-US" sz="1400" dirty="0" smtClean="0"/>
                        <a:t>GIS</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r>
              <a:tr h="273050">
                <a:tc>
                  <a:txBody>
                    <a:bodyPr/>
                    <a:lstStyle/>
                    <a:p>
                      <a:r>
                        <a:rPr lang="en-US" sz="1400" dirty="0" smtClean="0"/>
                        <a:t>GIS</a:t>
                      </a:r>
                      <a:endParaRPr lang="en-US" sz="1400" dirty="0"/>
                    </a:p>
                  </a:txBody>
                  <a:tcPr>
                    <a:lnL w="12700" cap="flat" cmpd="sng" algn="ctr">
                      <a:solidFill>
                        <a:scrgbClr r="0" g="0" b="0"/>
                      </a:solidFill>
                      <a:prstDash val="solid"/>
                      <a:round/>
                      <a:headEnd type="none" w="med" len="med"/>
                      <a:tailEnd type="none" w="med" len="med"/>
                    </a:lnL>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tcPr>
                </a:tc>
              </a:tr>
              <a:tr h="273050">
                <a:tc>
                  <a:txBody>
                    <a:bodyPr/>
                    <a:lstStyle/>
                    <a:p>
                      <a:r>
                        <a:rPr lang="en-US" sz="1400" dirty="0" smtClean="0"/>
                        <a:t>GIS</a:t>
                      </a:r>
                      <a:endParaRPr lang="en-US" sz="1400" dirty="0"/>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2680739071"/>
              </p:ext>
            </p:extLst>
          </p:nvPr>
        </p:nvGraphicFramePr>
        <p:xfrm>
          <a:off x="411488" y="5431966"/>
          <a:ext cx="2362200" cy="609600"/>
        </p:xfrm>
        <a:graphic>
          <a:graphicData uri="http://schemas.openxmlformats.org/drawingml/2006/table">
            <a:tbl>
              <a:tblPr>
                <a:tableStyleId>{5C22544A-7EE6-4342-B048-85BDC9FD1C3A}</a:tableStyleId>
              </a:tblPr>
              <a:tblGrid>
                <a:gridCol w="1181100"/>
                <a:gridCol w="1181100"/>
              </a:tblGrid>
              <a:tr h="0">
                <a:tc>
                  <a:txBody>
                    <a:bodyPr/>
                    <a:lstStyle/>
                    <a:p>
                      <a:r>
                        <a:rPr lang="en-US" sz="1400" dirty="0" smtClean="0"/>
                        <a:t>Student</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r>
              <a:tr h="0">
                <a:tc>
                  <a:txBody>
                    <a:bodyPr/>
                    <a:lstStyle/>
                    <a:p>
                      <a:r>
                        <a:rPr lang="en-US" sz="1400" dirty="0" smtClean="0"/>
                        <a:t>Student</a:t>
                      </a:r>
                      <a:endParaRPr lang="en-US" sz="1400" dirty="0"/>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2846084124"/>
              </p:ext>
            </p:extLst>
          </p:nvPr>
        </p:nvGraphicFramePr>
        <p:xfrm>
          <a:off x="411488" y="4060366"/>
          <a:ext cx="2362200" cy="1219200"/>
        </p:xfrm>
        <a:graphic>
          <a:graphicData uri="http://schemas.openxmlformats.org/drawingml/2006/table">
            <a:tbl>
              <a:tblPr>
                <a:tableStyleId>{5C22544A-7EE6-4342-B048-85BDC9FD1C3A}</a:tableStyleId>
              </a:tblPr>
              <a:tblGrid>
                <a:gridCol w="1181100"/>
                <a:gridCol w="1181100"/>
              </a:tblGrid>
              <a:tr h="0">
                <a:tc>
                  <a:txBody>
                    <a:bodyPr/>
                    <a:lstStyle/>
                    <a:p>
                      <a:r>
                        <a:rPr lang="en-US" sz="1400" dirty="0" smtClean="0"/>
                        <a:t>Research</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r>
              <a:tr h="0">
                <a:tc>
                  <a:txBody>
                    <a:bodyPr/>
                    <a:lstStyle/>
                    <a:p>
                      <a:r>
                        <a:rPr lang="en-US" sz="1400" dirty="0" smtClean="0"/>
                        <a:t>Research</a:t>
                      </a:r>
                      <a:endParaRPr lang="en-US" sz="1400" dirty="0"/>
                    </a:p>
                  </a:txBody>
                  <a:tcPr>
                    <a:lnL w="12700" cap="flat" cmpd="sng" algn="ctr">
                      <a:solidFill>
                        <a:scrgbClr r="0" g="0" b="0"/>
                      </a:solidFill>
                      <a:prstDash val="solid"/>
                      <a:round/>
                      <a:headEnd type="none" w="med" len="med"/>
                      <a:tailEnd type="none" w="med" len="med"/>
                    </a:lnL>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tcPr>
                </a:tc>
              </a:tr>
              <a:tr h="0">
                <a:tc>
                  <a:txBody>
                    <a:bodyPr/>
                    <a:lstStyle/>
                    <a:p>
                      <a:r>
                        <a:rPr lang="en-US" sz="1400" dirty="0" smtClean="0"/>
                        <a:t>Research</a:t>
                      </a:r>
                      <a:endParaRPr lang="en-US" sz="1400" dirty="0"/>
                    </a:p>
                  </a:txBody>
                  <a:tcPr>
                    <a:lnL w="12700" cap="flat" cmpd="sng" algn="ctr">
                      <a:solidFill>
                        <a:scrgbClr r="0" g="0" b="0"/>
                      </a:solidFill>
                      <a:prstDash val="solid"/>
                      <a:round/>
                      <a:headEnd type="none" w="med" len="med"/>
                      <a:tailEnd type="none" w="med" len="med"/>
                    </a:lnL>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tcPr>
                </a:tc>
              </a:tr>
              <a:tr h="0">
                <a:tc>
                  <a:txBody>
                    <a:bodyPr/>
                    <a:lstStyle/>
                    <a:p>
                      <a:r>
                        <a:rPr lang="en-US" sz="1400" dirty="0" smtClean="0"/>
                        <a:t>Research</a:t>
                      </a:r>
                      <a:endParaRPr lang="en-US" sz="1400" dirty="0"/>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3807426831"/>
              </p:ext>
            </p:extLst>
          </p:nvPr>
        </p:nvGraphicFramePr>
        <p:xfrm>
          <a:off x="411488" y="1469566"/>
          <a:ext cx="2362200" cy="609600"/>
        </p:xfrm>
        <a:graphic>
          <a:graphicData uri="http://schemas.openxmlformats.org/drawingml/2006/table">
            <a:tbl>
              <a:tblPr>
                <a:tableStyleId>{5C22544A-7EE6-4342-B048-85BDC9FD1C3A}</a:tableStyleId>
              </a:tblPr>
              <a:tblGrid>
                <a:gridCol w="1181100"/>
                <a:gridCol w="1181100"/>
              </a:tblGrid>
              <a:tr h="273050">
                <a:tc>
                  <a:txBody>
                    <a:bodyPr/>
                    <a:lstStyle/>
                    <a:p>
                      <a:r>
                        <a:rPr lang="en-US" sz="1400" dirty="0" smtClean="0"/>
                        <a:t>CIGI</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r>
              <a:tr h="273050">
                <a:tc>
                  <a:txBody>
                    <a:bodyPr/>
                    <a:lstStyle/>
                    <a:p>
                      <a:r>
                        <a:rPr lang="en-US" sz="1400" dirty="0" smtClean="0"/>
                        <a:t>CIGI</a:t>
                      </a:r>
                      <a:endParaRPr lang="en-US" sz="1400" dirty="0"/>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3739256808"/>
              </p:ext>
            </p:extLst>
          </p:nvPr>
        </p:nvGraphicFramePr>
        <p:xfrm>
          <a:off x="411488" y="6193966"/>
          <a:ext cx="2362200" cy="304800"/>
        </p:xfrm>
        <a:graphic>
          <a:graphicData uri="http://schemas.openxmlformats.org/drawingml/2006/table">
            <a:tbl>
              <a:tblPr>
                <a:tableStyleId>{5C22544A-7EE6-4342-B048-85BDC9FD1C3A}</a:tableStyleId>
              </a:tblPr>
              <a:tblGrid>
                <a:gridCol w="1181100"/>
                <a:gridCol w="1181100"/>
              </a:tblGrid>
              <a:tr h="273050">
                <a:tc>
                  <a:txBody>
                    <a:bodyPr/>
                    <a:lstStyle/>
                    <a:p>
                      <a:r>
                        <a:rPr lang="en-US" sz="1400" dirty="0" smtClean="0"/>
                        <a:t>Center</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13" name="Right Arrow 12"/>
          <p:cNvSpPr/>
          <p:nvPr/>
        </p:nvSpPr>
        <p:spPr>
          <a:xfrm>
            <a:off x="3688088" y="2307766"/>
            <a:ext cx="1214437"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sp>
        <p:nvSpPr>
          <p:cNvPr id="14" name="Right Arrow 13"/>
          <p:cNvSpPr/>
          <p:nvPr/>
        </p:nvSpPr>
        <p:spPr>
          <a:xfrm>
            <a:off x="3688088" y="3222166"/>
            <a:ext cx="1214437"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sp>
        <p:nvSpPr>
          <p:cNvPr id="15" name="Right Arrow 14"/>
          <p:cNvSpPr/>
          <p:nvPr/>
        </p:nvSpPr>
        <p:spPr>
          <a:xfrm>
            <a:off x="3688088" y="4517566"/>
            <a:ext cx="1214437"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sp>
        <p:nvSpPr>
          <p:cNvPr id="16" name="Right Arrow 15"/>
          <p:cNvSpPr/>
          <p:nvPr/>
        </p:nvSpPr>
        <p:spPr>
          <a:xfrm>
            <a:off x="3688088" y="5431966"/>
            <a:ext cx="1214437"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sp>
        <p:nvSpPr>
          <p:cNvPr id="17" name="Right Arrow 16"/>
          <p:cNvSpPr/>
          <p:nvPr/>
        </p:nvSpPr>
        <p:spPr>
          <a:xfrm>
            <a:off x="3688088" y="6117766"/>
            <a:ext cx="1214437"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graphicFrame>
        <p:nvGraphicFramePr>
          <p:cNvPr id="21" name="Table 20"/>
          <p:cNvGraphicFramePr>
            <a:graphicFrameLocks noGrp="1"/>
          </p:cNvGraphicFramePr>
          <p:nvPr>
            <p:extLst>
              <p:ext uri="{D42A27DB-BD31-4B8C-83A1-F6EECF244321}">
                <p14:modId xmlns:p14="http://schemas.microsoft.com/office/powerpoint/2010/main" val="3662072833"/>
              </p:ext>
            </p:extLst>
          </p:nvPr>
        </p:nvGraphicFramePr>
        <p:xfrm>
          <a:off x="5974088" y="1317166"/>
          <a:ext cx="2362200" cy="609600"/>
        </p:xfrm>
        <a:graphic>
          <a:graphicData uri="http://schemas.openxmlformats.org/drawingml/2006/table">
            <a:tbl>
              <a:tblPr firstRow="1">
                <a:tableStyleId>{5C22544A-7EE6-4342-B048-85BDC9FD1C3A}</a:tableStyleId>
              </a:tblPr>
              <a:tblGrid>
                <a:gridCol w="1181100"/>
                <a:gridCol w="1181100"/>
              </a:tblGrid>
              <a:tr h="273050">
                <a:tc>
                  <a:txBody>
                    <a:bodyPr/>
                    <a:lstStyle/>
                    <a:p>
                      <a:r>
                        <a:rPr lang="en-US" sz="1400" dirty="0" smtClean="0"/>
                        <a:t>Key</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smtClean="0"/>
                        <a:t>Value</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r>
              <a:tr h="273050">
                <a:tc>
                  <a:txBody>
                    <a:bodyPr/>
                    <a:lstStyle/>
                    <a:p>
                      <a:r>
                        <a:rPr lang="en-US" sz="1400" dirty="0" smtClean="0"/>
                        <a:t>CIGI</a:t>
                      </a:r>
                      <a:endParaRPr lang="en-US" sz="1400" dirty="0"/>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smtClean="0"/>
                        <a:t>2</a:t>
                      </a:r>
                      <a:endParaRPr lang="en-US" sz="1400" dirty="0"/>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graphicFrame>
        <p:nvGraphicFramePr>
          <p:cNvPr id="27" name="Table 26"/>
          <p:cNvGraphicFramePr>
            <a:graphicFrameLocks noGrp="1"/>
          </p:cNvGraphicFramePr>
          <p:nvPr>
            <p:extLst>
              <p:ext uri="{D42A27DB-BD31-4B8C-83A1-F6EECF244321}">
                <p14:modId xmlns:p14="http://schemas.microsoft.com/office/powerpoint/2010/main" val="1887878188"/>
              </p:ext>
            </p:extLst>
          </p:nvPr>
        </p:nvGraphicFramePr>
        <p:xfrm>
          <a:off x="5974088" y="2155366"/>
          <a:ext cx="2362200" cy="609600"/>
        </p:xfrm>
        <a:graphic>
          <a:graphicData uri="http://schemas.openxmlformats.org/drawingml/2006/table">
            <a:tbl>
              <a:tblPr firstRow="1">
                <a:tableStyleId>{5C22544A-7EE6-4342-B048-85BDC9FD1C3A}</a:tableStyleId>
              </a:tblPr>
              <a:tblGrid>
                <a:gridCol w="1181100"/>
                <a:gridCol w="1181100"/>
              </a:tblGrid>
              <a:tr h="273050">
                <a:tc>
                  <a:txBody>
                    <a:bodyPr/>
                    <a:lstStyle/>
                    <a:p>
                      <a:r>
                        <a:rPr lang="en-US" sz="1400" dirty="0" smtClean="0"/>
                        <a:t>Key</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smtClean="0"/>
                        <a:t>Value</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r>
              <a:tr h="273050">
                <a:tc>
                  <a:txBody>
                    <a:bodyPr/>
                    <a:lstStyle/>
                    <a:p>
                      <a:r>
                        <a:rPr lang="en-US" sz="1400" dirty="0" smtClean="0"/>
                        <a:t>Geospatial</a:t>
                      </a:r>
                      <a:endParaRPr lang="en-US" sz="1400" dirty="0"/>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smtClean="0"/>
                        <a:t>2</a:t>
                      </a:r>
                      <a:endParaRPr lang="en-US" sz="1400" dirty="0"/>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graphicFrame>
        <p:nvGraphicFramePr>
          <p:cNvPr id="28" name="Table 27"/>
          <p:cNvGraphicFramePr>
            <a:graphicFrameLocks noGrp="1"/>
          </p:cNvGraphicFramePr>
          <p:nvPr>
            <p:extLst>
              <p:ext uri="{D42A27DB-BD31-4B8C-83A1-F6EECF244321}">
                <p14:modId xmlns:p14="http://schemas.microsoft.com/office/powerpoint/2010/main" val="2742487504"/>
              </p:ext>
            </p:extLst>
          </p:nvPr>
        </p:nvGraphicFramePr>
        <p:xfrm>
          <a:off x="5974088" y="3145966"/>
          <a:ext cx="2362200" cy="609600"/>
        </p:xfrm>
        <a:graphic>
          <a:graphicData uri="http://schemas.openxmlformats.org/drawingml/2006/table">
            <a:tbl>
              <a:tblPr firstRow="1">
                <a:tableStyleId>{5C22544A-7EE6-4342-B048-85BDC9FD1C3A}</a:tableStyleId>
              </a:tblPr>
              <a:tblGrid>
                <a:gridCol w="1181100"/>
                <a:gridCol w="1181100"/>
              </a:tblGrid>
              <a:tr h="273050">
                <a:tc>
                  <a:txBody>
                    <a:bodyPr/>
                    <a:lstStyle/>
                    <a:p>
                      <a:r>
                        <a:rPr lang="en-US" sz="1400" dirty="0" smtClean="0"/>
                        <a:t>Key</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smtClean="0"/>
                        <a:t>Value</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r>
              <a:tr h="273050">
                <a:tc>
                  <a:txBody>
                    <a:bodyPr/>
                    <a:lstStyle/>
                    <a:p>
                      <a:r>
                        <a:rPr lang="en-US" sz="1400" dirty="0" smtClean="0"/>
                        <a:t>GIS</a:t>
                      </a:r>
                      <a:endParaRPr lang="en-US" sz="1400" dirty="0"/>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smtClean="0"/>
                        <a:t>3</a:t>
                      </a:r>
                      <a:endParaRPr lang="en-US" sz="1400" dirty="0"/>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graphicFrame>
        <p:nvGraphicFramePr>
          <p:cNvPr id="29" name="Table 28"/>
          <p:cNvGraphicFramePr>
            <a:graphicFrameLocks noGrp="1"/>
          </p:cNvGraphicFramePr>
          <p:nvPr>
            <p:extLst>
              <p:ext uri="{D42A27DB-BD31-4B8C-83A1-F6EECF244321}">
                <p14:modId xmlns:p14="http://schemas.microsoft.com/office/powerpoint/2010/main" val="527737892"/>
              </p:ext>
            </p:extLst>
          </p:nvPr>
        </p:nvGraphicFramePr>
        <p:xfrm>
          <a:off x="5974088" y="4365166"/>
          <a:ext cx="2362200" cy="609600"/>
        </p:xfrm>
        <a:graphic>
          <a:graphicData uri="http://schemas.openxmlformats.org/drawingml/2006/table">
            <a:tbl>
              <a:tblPr firstRow="1">
                <a:tableStyleId>{5C22544A-7EE6-4342-B048-85BDC9FD1C3A}</a:tableStyleId>
              </a:tblPr>
              <a:tblGrid>
                <a:gridCol w="1181100"/>
                <a:gridCol w="1181100"/>
              </a:tblGrid>
              <a:tr h="273050">
                <a:tc>
                  <a:txBody>
                    <a:bodyPr/>
                    <a:lstStyle/>
                    <a:p>
                      <a:r>
                        <a:rPr lang="en-US" sz="1400" dirty="0" smtClean="0"/>
                        <a:t>Key</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smtClean="0"/>
                        <a:t>Value</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r>
              <a:tr h="273050">
                <a:tc>
                  <a:txBody>
                    <a:bodyPr/>
                    <a:lstStyle/>
                    <a:p>
                      <a:r>
                        <a:rPr lang="en-US" sz="1400" dirty="0" smtClean="0"/>
                        <a:t>Research</a:t>
                      </a:r>
                      <a:endParaRPr lang="en-US" sz="1400" dirty="0"/>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smtClean="0"/>
                        <a:t>4</a:t>
                      </a:r>
                      <a:endParaRPr lang="en-US" sz="1400" dirty="0"/>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graphicFrame>
        <p:nvGraphicFramePr>
          <p:cNvPr id="30" name="Table 29"/>
          <p:cNvGraphicFramePr>
            <a:graphicFrameLocks noGrp="1"/>
          </p:cNvGraphicFramePr>
          <p:nvPr>
            <p:extLst>
              <p:ext uri="{D42A27DB-BD31-4B8C-83A1-F6EECF244321}">
                <p14:modId xmlns:p14="http://schemas.microsoft.com/office/powerpoint/2010/main" val="1808350099"/>
              </p:ext>
            </p:extLst>
          </p:nvPr>
        </p:nvGraphicFramePr>
        <p:xfrm>
          <a:off x="5974088" y="5203366"/>
          <a:ext cx="2362200" cy="609600"/>
        </p:xfrm>
        <a:graphic>
          <a:graphicData uri="http://schemas.openxmlformats.org/drawingml/2006/table">
            <a:tbl>
              <a:tblPr firstRow="1">
                <a:tableStyleId>{5C22544A-7EE6-4342-B048-85BDC9FD1C3A}</a:tableStyleId>
              </a:tblPr>
              <a:tblGrid>
                <a:gridCol w="1181100"/>
                <a:gridCol w="1181100"/>
              </a:tblGrid>
              <a:tr h="273050">
                <a:tc>
                  <a:txBody>
                    <a:bodyPr/>
                    <a:lstStyle/>
                    <a:p>
                      <a:r>
                        <a:rPr lang="en-US" sz="1400" dirty="0" smtClean="0"/>
                        <a:t>Key</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smtClean="0"/>
                        <a:t>Value</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r>
              <a:tr h="273050">
                <a:tc>
                  <a:txBody>
                    <a:bodyPr/>
                    <a:lstStyle/>
                    <a:p>
                      <a:r>
                        <a:rPr lang="en-US" sz="1400" dirty="0" smtClean="0"/>
                        <a:t>Student</a:t>
                      </a:r>
                      <a:endParaRPr lang="en-US" sz="1400" dirty="0"/>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smtClean="0"/>
                        <a:t>2</a:t>
                      </a:r>
                      <a:endParaRPr lang="en-US" sz="1400" dirty="0"/>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graphicFrame>
        <p:nvGraphicFramePr>
          <p:cNvPr id="31" name="Table 30"/>
          <p:cNvGraphicFramePr>
            <a:graphicFrameLocks noGrp="1"/>
          </p:cNvGraphicFramePr>
          <p:nvPr>
            <p:extLst>
              <p:ext uri="{D42A27DB-BD31-4B8C-83A1-F6EECF244321}">
                <p14:modId xmlns:p14="http://schemas.microsoft.com/office/powerpoint/2010/main" val="16368255"/>
              </p:ext>
            </p:extLst>
          </p:nvPr>
        </p:nvGraphicFramePr>
        <p:xfrm>
          <a:off x="5974088" y="5889166"/>
          <a:ext cx="2362200" cy="609600"/>
        </p:xfrm>
        <a:graphic>
          <a:graphicData uri="http://schemas.openxmlformats.org/drawingml/2006/table">
            <a:tbl>
              <a:tblPr firstRow="1">
                <a:tableStyleId>{5C22544A-7EE6-4342-B048-85BDC9FD1C3A}</a:tableStyleId>
              </a:tblPr>
              <a:tblGrid>
                <a:gridCol w="1181100"/>
                <a:gridCol w="1181100"/>
              </a:tblGrid>
              <a:tr h="273050">
                <a:tc>
                  <a:txBody>
                    <a:bodyPr/>
                    <a:lstStyle/>
                    <a:p>
                      <a:r>
                        <a:rPr lang="en-US" sz="1400" dirty="0" smtClean="0"/>
                        <a:t>Key</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smtClean="0"/>
                        <a:t>Value</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r>
              <a:tr h="273050">
                <a:tc>
                  <a:txBody>
                    <a:bodyPr/>
                    <a:lstStyle/>
                    <a:p>
                      <a:r>
                        <a:rPr lang="en-US" sz="1400" dirty="0" smtClean="0"/>
                        <a:t>Center</a:t>
                      </a:r>
                      <a:endParaRPr lang="en-US" sz="1400" dirty="0"/>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803212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15" grpId="0" animBg="1"/>
      <p:bldP spid="16"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Slide Number Placeholder 3"/>
          <p:cNvSpPr>
            <a:spLocks noGrp="1"/>
          </p:cNvSpPr>
          <p:nvPr>
            <p:ph type="sldNum" sz="quarter" idx="4294967295"/>
          </p:nvPr>
        </p:nvSpPr>
        <p:spPr bwMode="auto">
          <a:xfrm>
            <a:off x="8764588" y="6297613"/>
            <a:ext cx="303212" cy="401637"/>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2F81D0A5-5636-074A-AE58-C1FD9013E26E}" type="slidenum">
              <a:rPr lang="en-US">
                <a:latin typeface="Century Gothic" charset="0"/>
              </a:rPr>
              <a:pPr/>
              <a:t>22</a:t>
            </a:fld>
            <a:endParaRPr lang="en-US" dirty="0">
              <a:latin typeface="Century Gothic" charset="0"/>
            </a:endParaRPr>
          </a:p>
        </p:txBody>
      </p:sp>
      <p:sp>
        <p:nvSpPr>
          <p:cNvPr id="5" name="Title 1"/>
          <p:cNvSpPr>
            <a:spLocks noGrp="1"/>
          </p:cNvSpPr>
          <p:nvPr>
            <p:ph type="title"/>
          </p:nvPr>
        </p:nvSpPr>
        <p:spPr>
          <a:xfrm>
            <a:off x="381000" y="762000"/>
            <a:ext cx="8382000" cy="677108"/>
          </a:xfrm>
        </p:spPr>
        <p:txBody>
          <a:bodyPr wrap="square" numCol="1" anchorCtr="0" compatLnSpc="1">
            <a:prstTxWarp prst="textNoShape">
              <a:avLst/>
            </a:prstTxWarp>
          </a:bodyPr>
          <a:lstStyle/>
          <a:p>
            <a:r>
              <a:rPr lang="en-US" b="1" dirty="0" smtClean="0">
                <a:effectLst>
                  <a:outerShdw blurRad="38100" dist="38100" dir="2700000" algn="tl">
                    <a:srgbClr val="DDDDDD"/>
                  </a:outerShdw>
                </a:effectLst>
                <a:latin typeface="Arial" charset="0"/>
                <a:ea typeface="ＭＳ Ｐゴシック" charset="0"/>
              </a:rPr>
              <a:t>Combiner</a:t>
            </a:r>
            <a:endParaRPr lang="en-US" b="1" dirty="0">
              <a:effectLst>
                <a:outerShdw blurRad="38100" dist="38100" dir="2700000" algn="tl">
                  <a:srgbClr val="DDDDDD"/>
                </a:outerShdw>
              </a:effectLst>
              <a:latin typeface="Arial" charset="0"/>
              <a:ea typeface="ＭＳ Ｐゴシック" charset="0"/>
            </a:endParaRPr>
          </a:p>
        </p:txBody>
      </p:sp>
      <p:sp>
        <p:nvSpPr>
          <p:cNvPr id="10" name="Right Arrow 9"/>
          <p:cNvSpPr/>
          <p:nvPr/>
        </p:nvSpPr>
        <p:spPr>
          <a:xfrm>
            <a:off x="5079273" y="2344783"/>
            <a:ext cx="1214437" cy="519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sp>
        <p:nvSpPr>
          <p:cNvPr id="11" name="Right Arrow 10"/>
          <p:cNvSpPr/>
          <p:nvPr/>
        </p:nvSpPr>
        <p:spPr>
          <a:xfrm>
            <a:off x="5079273" y="5164183"/>
            <a:ext cx="1214437" cy="5175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sp>
        <p:nvSpPr>
          <p:cNvPr id="3" name="Rounded Rectangle 2"/>
          <p:cNvSpPr/>
          <p:nvPr/>
        </p:nvSpPr>
        <p:spPr bwMode="auto">
          <a:xfrm>
            <a:off x="126273" y="3182983"/>
            <a:ext cx="1676400" cy="9906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solidFill>
                  <a:schemeClr val="tx1"/>
                </a:solidFill>
                <a:latin typeface="Segoe" pitchFamily="34" charset="0"/>
              </a:rPr>
              <a:t>Mapper</a:t>
            </a:r>
            <a:r>
              <a:rPr lang="en-US" sz="2000" dirty="0">
                <a:solidFill>
                  <a:schemeClr val="tx1"/>
                </a:solidFill>
                <a:latin typeface="Segoe" pitchFamily="34" charset="0"/>
              </a:rPr>
              <a:t> </a:t>
            </a:r>
          </a:p>
          <a:p>
            <a:pPr algn="ctr" defTabSz="914099" fontAlgn="base">
              <a:spcBef>
                <a:spcPct val="0"/>
              </a:spcBef>
              <a:spcAft>
                <a:spcPct val="0"/>
              </a:spcAft>
            </a:pPr>
            <a:r>
              <a:rPr lang="en-US" sz="2000" dirty="0" smtClean="0">
                <a:solidFill>
                  <a:schemeClr val="tx1"/>
                </a:solidFill>
                <a:latin typeface="Segoe" pitchFamily="34" charset="0"/>
              </a:rPr>
              <a:t>Output</a:t>
            </a:r>
          </a:p>
        </p:txBody>
      </p:sp>
      <p:graphicFrame>
        <p:nvGraphicFramePr>
          <p:cNvPr id="19" name="Table 18"/>
          <p:cNvGraphicFramePr>
            <a:graphicFrameLocks noGrp="1"/>
          </p:cNvGraphicFramePr>
          <p:nvPr>
            <p:extLst>
              <p:ext uri="{D42A27DB-BD31-4B8C-83A1-F6EECF244321}">
                <p14:modId xmlns:p14="http://schemas.microsoft.com/office/powerpoint/2010/main" val="671492836"/>
              </p:ext>
            </p:extLst>
          </p:nvPr>
        </p:nvGraphicFramePr>
        <p:xfrm>
          <a:off x="2259873" y="1430383"/>
          <a:ext cx="2362200" cy="2438400"/>
        </p:xfrm>
        <a:graphic>
          <a:graphicData uri="http://schemas.openxmlformats.org/drawingml/2006/table">
            <a:tbl>
              <a:tblPr firstRow="1">
                <a:tableStyleId>{5C22544A-7EE6-4342-B048-85BDC9FD1C3A}</a:tableStyleId>
              </a:tblPr>
              <a:tblGrid>
                <a:gridCol w="1181100"/>
                <a:gridCol w="1181100"/>
              </a:tblGrid>
              <a:tr h="273050">
                <a:tc>
                  <a:txBody>
                    <a:bodyPr/>
                    <a:lstStyle/>
                    <a:p>
                      <a:r>
                        <a:rPr lang="en-US" sz="1400" dirty="0" smtClean="0">
                          <a:solidFill>
                            <a:schemeClr val="tx1"/>
                          </a:solidFill>
                        </a:rPr>
                        <a:t>Key</a:t>
                      </a:r>
                      <a:endParaRPr lang="en-US" sz="1400" dirty="0">
                        <a:solidFill>
                          <a:schemeClr val="tx1"/>
                        </a:solidFill>
                      </a:endParaRPr>
                    </a:p>
                  </a:txBody>
                  <a:tcPr/>
                </a:tc>
                <a:tc>
                  <a:txBody>
                    <a:bodyPr/>
                    <a:lstStyle/>
                    <a:p>
                      <a:r>
                        <a:rPr lang="en-US" sz="1400" dirty="0" smtClean="0">
                          <a:solidFill>
                            <a:schemeClr val="tx1"/>
                          </a:solidFill>
                        </a:rPr>
                        <a:t>Value</a:t>
                      </a:r>
                      <a:endParaRPr lang="en-US" sz="1400" dirty="0">
                        <a:solidFill>
                          <a:schemeClr val="tx1"/>
                        </a:solidFill>
                      </a:endParaRPr>
                    </a:p>
                  </a:txBody>
                  <a:tcPr/>
                </a:tc>
              </a:tr>
              <a:tr h="273050">
                <a:tc>
                  <a:txBody>
                    <a:bodyPr/>
                    <a:lstStyle/>
                    <a:p>
                      <a:r>
                        <a:rPr lang="en-US" sz="1400" dirty="0" smtClean="0"/>
                        <a:t>Research</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Student</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GIS</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CIGI</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Student</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Geospatial</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Research</a:t>
                      </a:r>
                      <a:endParaRPr lang="en-US" sz="1400" dirty="0"/>
                    </a:p>
                  </a:txBody>
                  <a:tcPr/>
                </a:tc>
                <a:tc>
                  <a:txBody>
                    <a:bodyPr/>
                    <a:lstStyle/>
                    <a:p>
                      <a:r>
                        <a:rPr lang="en-US" sz="1400" dirty="0" smtClean="0"/>
                        <a:t>1</a:t>
                      </a:r>
                      <a:endParaRPr lang="en-US" sz="1400" dirty="0"/>
                    </a:p>
                  </a:txBody>
                  <a:tcPr/>
                </a:tc>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643863367"/>
              </p:ext>
            </p:extLst>
          </p:nvPr>
        </p:nvGraphicFramePr>
        <p:xfrm>
          <a:off x="2259873" y="4097383"/>
          <a:ext cx="2362200" cy="2438400"/>
        </p:xfrm>
        <a:graphic>
          <a:graphicData uri="http://schemas.openxmlformats.org/drawingml/2006/table">
            <a:tbl>
              <a:tblPr firstRow="1">
                <a:tableStyleId>{5C22544A-7EE6-4342-B048-85BDC9FD1C3A}</a:tableStyleId>
              </a:tblPr>
              <a:tblGrid>
                <a:gridCol w="1181100"/>
                <a:gridCol w="1181100"/>
              </a:tblGrid>
              <a:tr h="273050">
                <a:tc>
                  <a:txBody>
                    <a:bodyPr/>
                    <a:lstStyle/>
                    <a:p>
                      <a:r>
                        <a:rPr lang="en-US" sz="1400" dirty="0" smtClean="0">
                          <a:solidFill>
                            <a:schemeClr val="tx1"/>
                          </a:solidFill>
                        </a:rPr>
                        <a:t>Key</a:t>
                      </a:r>
                      <a:endParaRPr lang="en-US" sz="1400" dirty="0">
                        <a:solidFill>
                          <a:schemeClr val="tx1"/>
                        </a:solidFill>
                      </a:endParaRPr>
                    </a:p>
                  </a:txBody>
                  <a:tcPr/>
                </a:tc>
                <a:tc>
                  <a:txBody>
                    <a:bodyPr/>
                    <a:lstStyle/>
                    <a:p>
                      <a:r>
                        <a:rPr lang="en-US" sz="1400" dirty="0" smtClean="0">
                          <a:solidFill>
                            <a:schemeClr val="tx1"/>
                          </a:solidFill>
                        </a:rPr>
                        <a:t>Value</a:t>
                      </a:r>
                      <a:endParaRPr lang="en-US" sz="1400" dirty="0">
                        <a:solidFill>
                          <a:schemeClr val="tx1"/>
                        </a:solidFill>
                      </a:endParaRPr>
                    </a:p>
                  </a:txBody>
                  <a:tcPr/>
                </a:tc>
              </a:tr>
              <a:tr h="273050">
                <a:tc>
                  <a:txBody>
                    <a:bodyPr/>
                    <a:lstStyle/>
                    <a:p>
                      <a:r>
                        <a:rPr lang="en-US" sz="1400" dirty="0" smtClean="0"/>
                        <a:t>Center</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GIS</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Research</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CIGI</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Research</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Geospatial</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GIS</a:t>
                      </a:r>
                      <a:endParaRPr lang="en-US" sz="1400" dirty="0"/>
                    </a:p>
                  </a:txBody>
                  <a:tcPr/>
                </a:tc>
                <a:tc>
                  <a:txBody>
                    <a:bodyPr/>
                    <a:lstStyle/>
                    <a:p>
                      <a:r>
                        <a:rPr lang="en-US" sz="1400" dirty="0" smtClean="0"/>
                        <a:t>1</a:t>
                      </a:r>
                      <a:endParaRPr lang="en-US" sz="1400" dirty="0"/>
                    </a:p>
                  </a:txBody>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113849213"/>
              </p:ext>
            </p:extLst>
          </p:nvPr>
        </p:nvGraphicFramePr>
        <p:xfrm>
          <a:off x="6527073" y="1421674"/>
          <a:ext cx="2362200" cy="1828800"/>
        </p:xfrm>
        <a:graphic>
          <a:graphicData uri="http://schemas.openxmlformats.org/drawingml/2006/table">
            <a:tbl>
              <a:tblPr firstRow="1">
                <a:tableStyleId>{5C22544A-7EE6-4342-B048-85BDC9FD1C3A}</a:tableStyleId>
              </a:tblPr>
              <a:tblGrid>
                <a:gridCol w="1181100"/>
                <a:gridCol w="1181100"/>
              </a:tblGrid>
              <a:tr h="273050">
                <a:tc>
                  <a:txBody>
                    <a:bodyPr/>
                    <a:lstStyle/>
                    <a:p>
                      <a:r>
                        <a:rPr lang="en-US" sz="1400" dirty="0" smtClean="0">
                          <a:solidFill>
                            <a:schemeClr val="tx1"/>
                          </a:solidFill>
                        </a:rPr>
                        <a:t>Key</a:t>
                      </a:r>
                      <a:endParaRPr lang="en-US" sz="1400" dirty="0">
                        <a:solidFill>
                          <a:schemeClr val="tx1"/>
                        </a:solidFill>
                      </a:endParaRPr>
                    </a:p>
                  </a:txBody>
                  <a:tcPr/>
                </a:tc>
                <a:tc>
                  <a:txBody>
                    <a:bodyPr/>
                    <a:lstStyle/>
                    <a:p>
                      <a:r>
                        <a:rPr lang="en-US" sz="1400" dirty="0" smtClean="0">
                          <a:solidFill>
                            <a:schemeClr val="tx1"/>
                          </a:solidFill>
                        </a:rPr>
                        <a:t>Value</a:t>
                      </a:r>
                      <a:endParaRPr lang="en-US" sz="1400" dirty="0">
                        <a:solidFill>
                          <a:schemeClr val="tx1"/>
                        </a:solidFill>
                      </a:endParaRPr>
                    </a:p>
                  </a:txBody>
                  <a:tcPr/>
                </a:tc>
              </a:tr>
              <a:tr h="273050">
                <a:tc>
                  <a:txBody>
                    <a:bodyPr/>
                    <a:lstStyle/>
                    <a:p>
                      <a:r>
                        <a:rPr lang="en-US" sz="1400" dirty="0" smtClean="0"/>
                        <a:t>Research</a:t>
                      </a:r>
                      <a:endParaRPr lang="en-US" sz="1400" dirty="0"/>
                    </a:p>
                  </a:txBody>
                  <a:tcPr/>
                </a:tc>
                <a:tc>
                  <a:txBody>
                    <a:bodyPr/>
                    <a:lstStyle/>
                    <a:p>
                      <a:r>
                        <a:rPr lang="en-US" sz="1400" dirty="0" smtClean="0"/>
                        <a:t>2</a:t>
                      </a:r>
                      <a:endParaRPr lang="en-US" sz="1400" dirty="0"/>
                    </a:p>
                  </a:txBody>
                  <a:tcPr/>
                </a:tc>
              </a:tr>
              <a:tr h="273050">
                <a:tc>
                  <a:txBody>
                    <a:bodyPr/>
                    <a:lstStyle/>
                    <a:p>
                      <a:r>
                        <a:rPr lang="en-US" sz="1400" dirty="0" smtClean="0"/>
                        <a:t>Student</a:t>
                      </a:r>
                      <a:endParaRPr lang="en-US" sz="1400" dirty="0"/>
                    </a:p>
                  </a:txBody>
                  <a:tcPr/>
                </a:tc>
                <a:tc>
                  <a:txBody>
                    <a:bodyPr/>
                    <a:lstStyle/>
                    <a:p>
                      <a:r>
                        <a:rPr lang="en-US" sz="1400" dirty="0" smtClean="0"/>
                        <a:t>2</a:t>
                      </a:r>
                      <a:endParaRPr lang="en-US" sz="1400" dirty="0"/>
                    </a:p>
                  </a:txBody>
                  <a:tcPr/>
                </a:tc>
              </a:tr>
              <a:tr h="273050">
                <a:tc>
                  <a:txBody>
                    <a:bodyPr/>
                    <a:lstStyle/>
                    <a:p>
                      <a:r>
                        <a:rPr lang="en-US" sz="1400" dirty="0" smtClean="0"/>
                        <a:t>GIS</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CIGI</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Geospatial</a:t>
                      </a:r>
                      <a:endParaRPr lang="en-US" sz="1400" dirty="0"/>
                    </a:p>
                  </a:txBody>
                  <a:tcPr/>
                </a:tc>
                <a:tc>
                  <a:txBody>
                    <a:bodyPr/>
                    <a:lstStyle/>
                    <a:p>
                      <a:r>
                        <a:rPr lang="en-US" sz="1400" dirty="0" smtClean="0"/>
                        <a:t>1</a:t>
                      </a:r>
                      <a:endParaRPr lang="en-US" sz="1400" dirty="0"/>
                    </a:p>
                  </a:txBody>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2791096731"/>
              </p:ext>
            </p:extLst>
          </p:nvPr>
        </p:nvGraphicFramePr>
        <p:xfrm>
          <a:off x="6527073" y="4241074"/>
          <a:ext cx="2362200" cy="1828800"/>
        </p:xfrm>
        <a:graphic>
          <a:graphicData uri="http://schemas.openxmlformats.org/drawingml/2006/table">
            <a:tbl>
              <a:tblPr firstRow="1">
                <a:tableStyleId>{5C22544A-7EE6-4342-B048-85BDC9FD1C3A}</a:tableStyleId>
              </a:tblPr>
              <a:tblGrid>
                <a:gridCol w="1181100"/>
                <a:gridCol w="1181100"/>
              </a:tblGrid>
              <a:tr h="273050">
                <a:tc>
                  <a:txBody>
                    <a:bodyPr/>
                    <a:lstStyle/>
                    <a:p>
                      <a:r>
                        <a:rPr lang="en-US" sz="1400" dirty="0" smtClean="0">
                          <a:solidFill>
                            <a:schemeClr val="tx1"/>
                          </a:solidFill>
                        </a:rPr>
                        <a:t>Key</a:t>
                      </a:r>
                      <a:endParaRPr lang="en-US" sz="1400" dirty="0">
                        <a:solidFill>
                          <a:schemeClr val="tx1"/>
                        </a:solidFill>
                      </a:endParaRPr>
                    </a:p>
                  </a:txBody>
                  <a:tcPr/>
                </a:tc>
                <a:tc>
                  <a:txBody>
                    <a:bodyPr/>
                    <a:lstStyle/>
                    <a:p>
                      <a:r>
                        <a:rPr lang="en-US" sz="1400" dirty="0" smtClean="0">
                          <a:solidFill>
                            <a:schemeClr val="tx1"/>
                          </a:solidFill>
                        </a:rPr>
                        <a:t>Value</a:t>
                      </a:r>
                      <a:endParaRPr lang="en-US" sz="1400" dirty="0">
                        <a:solidFill>
                          <a:schemeClr val="tx1"/>
                        </a:solidFill>
                      </a:endParaRPr>
                    </a:p>
                  </a:txBody>
                  <a:tcPr/>
                </a:tc>
              </a:tr>
              <a:tr h="273050">
                <a:tc>
                  <a:txBody>
                    <a:bodyPr/>
                    <a:lstStyle/>
                    <a:p>
                      <a:r>
                        <a:rPr lang="en-US" sz="1400" dirty="0" smtClean="0"/>
                        <a:t>Center</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GIS</a:t>
                      </a:r>
                      <a:endParaRPr lang="en-US" sz="1400" dirty="0"/>
                    </a:p>
                  </a:txBody>
                  <a:tcPr/>
                </a:tc>
                <a:tc>
                  <a:txBody>
                    <a:bodyPr/>
                    <a:lstStyle/>
                    <a:p>
                      <a:r>
                        <a:rPr lang="en-US" sz="1400" dirty="0" smtClean="0"/>
                        <a:t>2</a:t>
                      </a:r>
                      <a:endParaRPr lang="en-US" sz="1400" dirty="0"/>
                    </a:p>
                  </a:txBody>
                  <a:tcPr/>
                </a:tc>
              </a:tr>
              <a:tr h="273050">
                <a:tc>
                  <a:txBody>
                    <a:bodyPr/>
                    <a:lstStyle/>
                    <a:p>
                      <a:r>
                        <a:rPr lang="en-US" sz="1400" dirty="0" smtClean="0"/>
                        <a:t>Research</a:t>
                      </a:r>
                      <a:endParaRPr lang="en-US" sz="1400" dirty="0"/>
                    </a:p>
                  </a:txBody>
                  <a:tcPr/>
                </a:tc>
                <a:tc>
                  <a:txBody>
                    <a:bodyPr/>
                    <a:lstStyle/>
                    <a:p>
                      <a:r>
                        <a:rPr lang="en-US" sz="1400" dirty="0" smtClean="0"/>
                        <a:t>2</a:t>
                      </a:r>
                      <a:endParaRPr lang="en-US" sz="1400" dirty="0"/>
                    </a:p>
                  </a:txBody>
                  <a:tcPr/>
                </a:tc>
              </a:tr>
              <a:tr h="273050">
                <a:tc>
                  <a:txBody>
                    <a:bodyPr/>
                    <a:lstStyle/>
                    <a:p>
                      <a:r>
                        <a:rPr lang="en-US" sz="1400" dirty="0" smtClean="0"/>
                        <a:t>CIGI</a:t>
                      </a:r>
                      <a:endParaRPr lang="en-US" sz="1400" dirty="0"/>
                    </a:p>
                  </a:txBody>
                  <a:tcPr/>
                </a:tc>
                <a:tc>
                  <a:txBody>
                    <a:bodyPr/>
                    <a:lstStyle/>
                    <a:p>
                      <a:r>
                        <a:rPr lang="en-US" sz="1400" dirty="0" smtClean="0"/>
                        <a:t>1</a:t>
                      </a:r>
                      <a:endParaRPr lang="en-US" sz="1400" dirty="0"/>
                    </a:p>
                  </a:txBody>
                  <a:tcPr/>
                </a:tc>
              </a:tr>
              <a:tr h="273050">
                <a:tc>
                  <a:txBody>
                    <a:bodyPr/>
                    <a:lstStyle/>
                    <a:p>
                      <a:r>
                        <a:rPr lang="en-US" sz="1400" dirty="0" smtClean="0"/>
                        <a:t>Geospatial</a:t>
                      </a:r>
                      <a:endParaRPr lang="en-US" sz="1400" dirty="0"/>
                    </a:p>
                  </a:txBody>
                  <a:tcPr/>
                </a:tc>
                <a:tc>
                  <a:txBody>
                    <a:bodyPr/>
                    <a:lstStyle/>
                    <a:p>
                      <a:r>
                        <a:rPr lang="en-US" sz="1400" dirty="0" smtClean="0"/>
                        <a:t>1</a:t>
                      </a:r>
                      <a:endParaRPr lang="en-US" sz="1400" dirty="0"/>
                    </a:p>
                  </a:txBody>
                  <a:tcPr/>
                </a:tc>
              </a:tr>
            </a:tbl>
          </a:graphicData>
        </a:graphic>
      </p:graphicFrame>
    </p:spTree>
    <p:extLst>
      <p:ext uri="{BB962C8B-B14F-4D97-AF65-F5344CB8AC3E}">
        <p14:creationId xmlns:p14="http://schemas.microsoft.com/office/powerpoint/2010/main" val="4028405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Slide Number Placeholder 3"/>
          <p:cNvSpPr>
            <a:spLocks noGrp="1"/>
          </p:cNvSpPr>
          <p:nvPr>
            <p:ph type="sldNum" sz="quarter" idx="4294967295"/>
          </p:nvPr>
        </p:nvSpPr>
        <p:spPr bwMode="auto">
          <a:xfrm>
            <a:off x="8764588" y="6297613"/>
            <a:ext cx="303212" cy="401637"/>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2F81D0A5-5636-074A-AE58-C1FD9013E26E}" type="slidenum">
              <a:rPr lang="en-US">
                <a:latin typeface="Century Gothic" charset="0"/>
              </a:rPr>
              <a:pPr/>
              <a:t>23</a:t>
            </a:fld>
            <a:endParaRPr lang="en-US" dirty="0">
              <a:latin typeface="Century Gothic" charset="0"/>
            </a:endParaRPr>
          </a:p>
        </p:txBody>
      </p:sp>
      <p:sp>
        <p:nvSpPr>
          <p:cNvPr id="5" name="Title 1"/>
          <p:cNvSpPr>
            <a:spLocks noGrp="1"/>
          </p:cNvSpPr>
          <p:nvPr>
            <p:ph type="title"/>
          </p:nvPr>
        </p:nvSpPr>
        <p:spPr>
          <a:xfrm>
            <a:off x="381000" y="762000"/>
            <a:ext cx="8382000" cy="677108"/>
          </a:xfrm>
        </p:spPr>
        <p:txBody>
          <a:bodyPr wrap="square" numCol="1" anchorCtr="0" compatLnSpc="1">
            <a:prstTxWarp prst="textNoShape">
              <a:avLst/>
            </a:prstTxWarp>
          </a:bodyPr>
          <a:lstStyle/>
          <a:p>
            <a:r>
              <a:rPr lang="en-US" b="1" dirty="0" smtClean="0">
                <a:effectLst>
                  <a:outerShdw blurRad="38100" dist="38100" dir="2700000" algn="tl">
                    <a:srgbClr val="DDDDDD"/>
                  </a:outerShdw>
                </a:effectLst>
                <a:latin typeface="Arial" charset="0"/>
                <a:ea typeface="ＭＳ Ｐゴシック" charset="0"/>
              </a:rPr>
              <a:t>Reducer + Combiner</a:t>
            </a:r>
            <a:endParaRPr lang="en-US" b="1" dirty="0">
              <a:effectLst>
                <a:outerShdw blurRad="38100" dist="38100" dir="2700000" algn="tl">
                  <a:srgbClr val="DDDDDD"/>
                </a:outerShdw>
              </a:effectLst>
              <a:latin typeface="Arial" charset="0"/>
              <a:ea typeface="ＭＳ Ｐゴシック" charset="0"/>
            </a:endParaRPr>
          </a:p>
        </p:txBody>
      </p:sp>
      <p:sp>
        <p:nvSpPr>
          <p:cNvPr id="10" name="Right Arrow 9"/>
          <p:cNvSpPr/>
          <p:nvPr/>
        </p:nvSpPr>
        <p:spPr>
          <a:xfrm>
            <a:off x="3505200" y="1676400"/>
            <a:ext cx="1214437"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graphicFrame>
        <p:nvGraphicFramePr>
          <p:cNvPr id="18" name="Table 17"/>
          <p:cNvGraphicFramePr>
            <a:graphicFrameLocks noGrp="1"/>
          </p:cNvGraphicFramePr>
          <p:nvPr>
            <p:extLst/>
          </p:nvPr>
        </p:nvGraphicFramePr>
        <p:xfrm>
          <a:off x="228600" y="2362200"/>
          <a:ext cx="2362200" cy="609600"/>
        </p:xfrm>
        <a:graphic>
          <a:graphicData uri="http://schemas.openxmlformats.org/drawingml/2006/table">
            <a:tbl>
              <a:tblPr>
                <a:tableStyleId>{5C22544A-7EE6-4342-B048-85BDC9FD1C3A}</a:tableStyleId>
              </a:tblPr>
              <a:tblGrid>
                <a:gridCol w="1181100"/>
                <a:gridCol w="1181100"/>
              </a:tblGrid>
              <a:tr h="273050">
                <a:tc>
                  <a:txBody>
                    <a:bodyPr/>
                    <a:lstStyle/>
                    <a:p>
                      <a:r>
                        <a:rPr lang="en-US" sz="1400" dirty="0" smtClean="0"/>
                        <a:t>Geospatial</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r>
              <a:tr h="273050">
                <a:tc>
                  <a:txBody>
                    <a:bodyPr/>
                    <a:lstStyle/>
                    <a:p>
                      <a:r>
                        <a:rPr lang="en-US" sz="1400" dirty="0" smtClean="0"/>
                        <a:t>Geospatial</a:t>
                      </a:r>
                      <a:endParaRPr lang="en-US" sz="1400" dirty="0"/>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graphicFrame>
        <p:nvGraphicFramePr>
          <p:cNvPr id="22" name="Table 21"/>
          <p:cNvGraphicFramePr>
            <a:graphicFrameLocks noGrp="1"/>
          </p:cNvGraphicFramePr>
          <p:nvPr>
            <p:extLst/>
          </p:nvPr>
        </p:nvGraphicFramePr>
        <p:xfrm>
          <a:off x="228600" y="3124200"/>
          <a:ext cx="2362200" cy="609600"/>
        </p:xfrm>
        <a:graphic>
          <a:graphicData uri="http://schemas.openxmlformats.org/drawingml/2006/table">
            <a:tbl>
              <a:tblPr>
                <a:tableStyleId>{5C22544A-7EE6-4342-B048-85BDC9FD1C3A}</a:tableStyleId>
              </a:tblPr>
              <a:tblGrid>
                <a:gridCol w="1181100"/>
                <a:gridCol w="1181100"/>
              </a:tblGrid>
              <a:tr h="273050">
                <a:tc>
                  <a:txBody>
                    <a:bodyPr/>
                    <a:lstStyle/>
                    <a:p>
                      <a:r>
                        <a:rPr lang="en-US" sz="1400" dirty="0" smtClean="0"/>
                        <a:t>GIS</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r>
              <a:tr h="273050">
                <a:tc>
                  <a:txBody>
                    <a:bodyPr/>
                    <a:lstStyle/>
                    <a:p>
                      <a:r>
                        <a:rPr lang="en-US" sz="1400" dirty="0" smtClean="0"/>
                        <a:t>GIS</a:t>
                      </a:r>
                      <a:endParaRPr lang="en-US" sz="1400" dirty="0"/>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solidFill>
                      <a:schemeClr val="accent4">
                        <a:lumMod val="40000"/>
                        <a:lumOff val="60000"/>
                      </a:schemeClr>
                    </a:solidFill>
                  </a:tcPr>
                </a:tc>
                <a:tc>
                  <a:txBody>
                    <a:bodyPr/>
                    <a:lstStyle/>
                    <a:p>
                      <a:r>
                        <a:rPr lang="en-US" sz="1400" dirty="0" smtClean="0"/>
                        <a:t>2</a:t>
                      </a:r>
                      <a:endParaRPr lang="en-US" sz="1400" dirty="0"/>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chemeClr val="accent4">
                        <a:lumMod val="40000"/>
                        <a:lumOff val="60000"/>
                      </a:schemeClr>
                    </a:solidFill>
                  </a:tcPr>
                </a:tc>
              </a:tr>
            </a:tbl>
          </a:graphicData>
        </a:graphic>
      </p:graphicFrame>
      <p:graphicFrame>
        <p:nvGraphicFramePr>
          <p:cNvPr id="23" name="Table 22"/>
          <p:cNvGraphicFramePr>
            <a:graphicFrameLocks noGrp="1"/>
          </p:cNvGraphicFramePr>
          <p:nvPr>
            <p:extLst/>
          </p:nvPr>
        </p:nvGraphicFramePr>
        <p:xfrm>
          <a:off x="228600" y="5334000"/>
          <a:ext cx="2362200" cy="304800"/>
        </p:xfrm>
        <a:graphic>
          <a:graphicData uri="http://schemas.openxmlformats.org/drawingml/2006/table">
            <a:tbl>
              <a:tblPr>
                <a:tableStyleId>{5C22544A-7EE6-4342-B048-85BDC9FD1C3A}</a:tableStyleId>
              </a:tblPr>
              <a:tblGrid>
                <a:gridCol w="1181100"/>
                <a:gridCol w="1181100"/>
              </a:tblGrid>
              <a:tr h="0">
                <a:tc>
                  <a:txBody>
                    <a:bodyPr/>
                    <a:lstStyle/>
                    <a:p>
                      <a:r>
                        <a:rPr lang="en-US" sz="1400" dirty="0" smtClean="0"/>
                        <a:t>Student</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CBECAA"/>
                    </a:solidFill>
                  </a:tcPr>
                </a:tc>
                <a:tc>
                  <a:txBody>
                    <a:bodyPr/>
                    <a:lstStyle/>
                    <a:p>
                      <a:r>
                        <a:rPr lang="en-US" sz="1400" dirty="0" smtClean="0"/>
                        <a:t>2</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CBECAA"/>
                    </a:solidFill>
                  </a:tcPr>
                </a:tc>
              </a:tr>
            </a:tbl>
          </a:graphicData>
        </a:graphic>
      </p:graphicFrame>
      <p:graphicFrame>
        <p:nvGraphicFramePr>
          <p:cNvPr id="24" name="Table 23"/>
          <p:cNvGraphicFramePr>
            <a:graphicFrameLocks noGrp="1"/>
          </p:cNvGraphicFramePr>
          <p:nvPr>
            <p:extLst/>
          </p:nvPr>
        </p:nvGraphicFramePr>
        <p:xfrm>
          <a:off x="228600" y="4343400"/>
          <a:ext cx="2362200" cy="609600"/>
        </p:xfrm>
        <a:graphic>
          <a:graphicData uri="http://schemas.openxmlformats.org/drawingml/2006/table">
            <a:tbl>
              <a:tblPr>
                <a:tableStyleId>{5C22544A-7EE6-4342-B048-85BDC9FD1C3A}</a:tableStyleId>
              </a:tblPr>
              <a:tblGrid>
                <a:gridCol w="1181100"/>
                <a:gridCol w="1181100"/>
              </a:tblGrid>
              <a:tr h="0">
                <a:tc>
                  <a:txBody>
                    <a:bodyPr/>
                    <a:lstStyle/>
                    <a:p>
                      <a:r>
                        <a:rPr lang="en-US" sz="1400" dirty="0" smtClean="0"/>
                        <a:t>Research</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solidFill>
                      <a:srgbClr val="CBECAA"/>
                    </a:solidFill>
                  </a:tcPr>
                </a:tc>
                <a:tc>
                  <a:txBody>
                    <a:bodyPr/>
                    <a:lstStyle/>
                    <a:p>
                      <a:r>
                        <a:rPr lang="en-US" sz="1400" dirty="0" smtClean="0"/>
                        <a:t>2</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CBECAA"/>
                    </a:solidFill>
                  </a:tcPr>
                </a:tc>
              </a:tr>
              <a:tr h="0">
                <a:tc>
                  <a:txBody>
                    <a:bodyPr/>
                    <a:lstStyle/>
                    <a:p>
                      <a:r>
                        <a:rPr lang="en-US" sz="1400" dirty="0" smtClean="0"/>
                        <a:t>Research</a:t>
                      </a:r>
                      <a:endParaRPr lang="en-US" sz="1400" dirty="0"/>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solidFill>
                      <a:srgbClr val="CBECAA"/>
                    </a:solidFill>
                  </a:tcPr>
                </a:tc>
                <a:tc>
                  <a:txBody>
                    <a:bodyPr/>
                    <a:lstStyle/>
                    <a:p>
                      <a:r>
                        <a:rPr lang="en-US" sz="1400" dirty="0" smtClean="0"/>
                        <a:t>2</a:t>
                      </a:r>
                      <a:endParaRPr lang="en-US" sz="1400" dirty="0"/>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CBECAA"/>
                    </a:solidFill>
                  </a:tcPr>
                </a:tc>
              </a:tr>
            </a:tbl>
          </a:graphicData>
        </a:graphic>
      </p:graphicFrame>
      <p:graphicFrame>
        <p:nvGraphicFramePr>
          <p:cNvPr id="25" name="Table 24"/>
          <p:cNvGraphicFramePr>
            <a:graphicFrameLocks noGrp="1"/>
          </p:cNvGraphicFramePr>
          <p:nvPr>
            <p:extLst/>
          </p:nvPr>
        </p:nvGraphicFramePr>
        <p:xfrm>
          <a:off x="228600" y="1600200"/>
          <a:ext cx="2362200" cy="609600"/>
        </p:xfrm>
        <a:graphic>
          <a:graphicData uri="http://schemas.openxmlformats.org/drawingml/2006/table">
            <a:tbl>
              <a:tblPr>
                <a:tableStyleId>{5C22544A-7EE6-4342-B048-85BDC9FD1C3A}</a:tableStyleId>
              </a:tblPr>
              <a:tblGrid>
                <a:gridCol w="1181100"/>
                <a:gridCol w="1181100"/>
              </a:tblGrid>
              <a:tr h="273050">
                <a:tc>
                  <a:txBody>
                    <a:bodyPr/>
                    <a:lstStyle/>
                    <a:p>
                      <a:r>
                        <a:rPr lang="en-US" sz="1400" dirty="0" smtClean="0"/>
                        <a:t>CIGI</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r>
              <a:tr h="273050">
                <a:tc>
                  <a:txBody>
                    <a:bodyPr/>
                    <a:lstStyle/>
                    <a:p>
                      <a:r>
                        <a:rPr lang="en-US" sz="1400" dirty="0" smtClean="0"/>
                        <a:t>CIGI</a:t>
                      </a:r>
                      <a:endParaRPr lang="en-US" sz="1400" dirty="0"/>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2118335540"/>
              </p:ext>
            </p:extLst>
          </p:nvPr>
        </p:nvGraphicFramePr>
        <p:xfrm>
          <a:off x="228600" y="6324600"/>
          <a:ext cx="2362200" cy="304800"/>
        </p:xfrm>
        <a:graphic>
          <a:graphicData uri="http://schemas.openxmlformats.org/drawingml/2006/table">
            <a:tbl>
              <a:tblPr>
                <a:tableStyleId>{5C22544A-7EE6-4342-B048-85BDC9FD1C3A}</a:tableStyleId>
              </a:tblPr>
              <a:tblGrid>
                <a:gridCol w="1181100"/>
                <a:gridCol w="1181100"/>
              </a:tblGrid>
              <a:tr h="273050">
                <a:tc>
                  <a:txBody>
                    <a:bodyPr/>
                    <a:lstStyle/>
                    <a:p>
                      <a:r>
                        <a:rPr lang="en-US" sz="1400" dirty="0" smtClean="0"/>
                        <a:t>Center</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13" name="Right Arrow 12"/>
          <p:cNvSpPr/>
          <p:nvPr/>
        </p:nvSpPr>
        <p:spPr>
          <a:xfrm>
            <a:off x="3505200" y="2438400"/>
            <a:ext cx="1214437"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sp>
        <p:nvSpPr>
          <p:cNvPr id="14" name="Right Arrow 13"/>
          <p:cNvSpPr/>
          <p:nvPr/>
        </p:nvSpPr>
        <p:spPr>
          <a:xfrm>
            <a:off x="3505200" y="3352800"/>
            <a:ext cx="1214437"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sp>
        <p:nvSpPr>
          <p:cNvPr id="15" name="Right Arrow 14"/>
          <p:cNvSpPr/>
          <p:nvPr/>
        </p:nvSpPr>
        <p:spPr>
          <a:xfrm>
            <a:off x="3505200" y="4495800"/>
            <a:ext cx="1214437"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sp>
        <p:nvSpPr>
          <p:cNvPr id="16" name="Right Arrow 15"/>
          <p:cNvSpPr/>
          <p:nvPr/>
        </p:nvSpPr>
        <p:spPr>
          <a:xfrm>
            <a:off x="3505200" y="5334000"/>
            <a:ext cx="1214437"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sp>
        <p:nvSpPr>
          <p:cNvPr id="17" name="Right Arrow 16"/>
          <p:cNvSpPr/>
          <p:nvPr/>
        </p:nvSpPr>
        <p:spPr>
          <a:xfrm>
            <a:off x="3505200" y="6248400"/>
            <a:ext cx="1214437"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latin typeface="Arial" charset="0"/>
              <a:ea typeface="ＭＳ Ｐゴシック" charset="0"/>
              <a:cs typeface="ＭＳ Ｐゴシック" charset="0"/>
            </a:endParaRPr>
          </a:p>
        </p:txBody>
      </p:sp>
      <p:graphicFrame>
        <p:nvGraphicFramePr>
          <p:cNvPr id="21" name="Table 20"/>
          <p:cNvGraphicFramePr>
            <a:graphicFrameLocks noGrp="1"/>
          </p:cNvGraphicFramePr>
          <p:nvPr>
            <p:extLst/>
          </p:nvPr>
        </p:nvGraphicFramePr>
        <p:xfrm>
          <a:off x="5791200" y="1447800"/>
          <a:ext cx="2362200" cy="609600"/>
        </p:xfrm>
        <a:graphic>
          <a:graphicData uri="http://schemas.openxmlformats.org/drawingml/2006/table">
            <a:tbl>
              <a:tblPr firstRow="1">
                <a:tableStyleId>{5C22544A-7EE6-4342-B048-85BDC9FD1C3A}</a:tableStyleId>
              </a:tblPr>
              <a:tblGrid>
                <a:gridCol w="1181100"/>
                <a:gridCol w="1181100"/>
              </a:tblGrid>
              <a:tr h="273050">
                <a:tc>
                  <a:txBody>
                    <a:bodyPr/>
                    <a:lstStyle/>
                    <a:p>
                      <a:r>
                        <a:rPr lang="en-US" sz="1400" dirty="0" smtClean="0"/>
                        <a:t>Key</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smtClean="0"/>
                        <a:t>Value</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r>
              <a:tr h="273050">
                <a:tc>
                  <a:txBody>
                    <a:bodyPr/>
                    <a:lstStyle/>
                    <a:p>
                      <a:r>
                        <a:rPr lang="en-US" sz="1400" dirty="0" smtClean="0"/>
                        <a:t>CIGI</a:t>
                      </a:r>
                      <a:endParaRPr lang="en-US" sz="1400" dirty="0"/>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smtClean="0"/>
                        <a:t>2</a:t>
                      </a:r>
                      <a:endParaRPr lang="en-US" sz="1400" dirty="0"/>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graphicFrame>
        <p:nvGraphicFramePr>
          <p:cNvPr id="27" name="Table 26"/>
          <p:cNvGraphicFramePr>
            <a:graphicFrameLocks noGrp="1"/>
          </p:cNvGraphicFramePr>
          <p:nvPr>
            <p:extLst/>
          </p:nvPr>
        </p:nvGraphicFramePr>
        <p:xfrm>
          <a:off x="5791200" y="2286000"/>
          <a:ext cx="2362200" cy="609600"/>
        </p:xfrm>
        <a:graphic>
          <a:graphicData uri="http://schemas.openxmlformats.org/drawingml/2006/table">
            <a:tbl>
              <a:tblPr firstRow="1">
                <a:tableStyleId>{5C22544A-7EE6-4342-B048-85BDC9FD1C3A}</a:tableStyleId>
              </a:tblPr>
              <a:tblGrid>
                <a:gridCol w="1181100"/>
                <a:gridCol w="1181100"/>
              </a:tblGrid>
              <a:tr h="273050">
                <a:tc>
                  <a:txBody>
                    <a:bodyPr/>
                    <a:lstStyle/>
                    <a:p>
                      <a:r>
                        <a:rPr lang="en-US" sz="1400" dirty="0" smtClean="0"/>
                        <a:t>Key</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smtClean="0"/>
                        <a:t>Value</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r>
              <a:tr h="273050">
                <a:tc>
                  <a:txBody>
                    <a:bodyPr/>
                    <a:lstStyle/>
                    <a:p>
                      <a:r>
                        <a:rPr lang="en-US" sz="1400" dirty="0" smtClean="0"/>
                        <a:t>Geospatial</a:t>
                      </a:r>
                      <a:endParaRPr lang="en-US" sz="1400" dirty="0"/>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smtClean="0"/>
                        <a:t>2</a:t>
                      </a:r>
                      <a:endParaRPr lang="en-US" sz="1400" dirty="0"/>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graphicFrame>
        <p:nvGraphicFramePr>
          <p:cNvPr id="28" name="Table 27"/>
          <p:cNvGraphicFramePr>
            <a:graphicFrameLocks noGrp="1"/>
          </p:cNvGraphicFramePr>
          <p:nvPr>
            <p:extLst/>
          </p:nvPr>
        </p:nvGraphicFramePr>
        <p:xfrm>
          <a:off x="5791200" y="3276600"/>
          <a:ext cx="2362200" cy="609600"/>
        </p:xfrm>
        <a:graphic>
          <a:graphicData uri="http://schemas.openxmlformats.org/drawingml/2006/table">
            <a:tbl>
              <a:tblPr firstRow="1">
                <a:tableStyleId>{5C22544A-7EE6-4342-B048-85BDC9FD1C3A}</a:tableStyleId>
              </a:tblPr>
              <a:tblGrid>
                <a:gridCol w="1181100"/>
                <a:gridCol w="1181100"/>
              </a:tblGrid>
              <a:tr h="273050">
                <a:tc>
                  <a:txBody>
                    <a:bodyPr/>
                    <a:lstStyle/>
                    <a:p>
                      <a:r>
                        <a:rPr lang="en-US" sz="1400" dirty="0" smtClean="0"/>
                        <a:t>Key</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smtClean="0"/>
                        <a:t>Value</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r>
              <a:tr h="273050">
                <a:tc>
                  <a:txBody>
                    <a:bodyPr/>
                    <a:lstStyle/>
                    <a:p>
                      <a:r>
                        <a:rPr lang="en-US" sz="1400" dirty="0" smtClean="0"/>
                        <a:t>GIS</a:t>
                      </a:r>
                      <a:endParaRPr lang="en-US" sz="1400" dirty="0"/>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smtClean="0"/>
                        <a:t>3</a:t>
                      </a:r>
                      <a:endParaRPr lang="en-US" sz="1400" dirty="0"/>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graphicFrame>
        <p:nvGraphicFramePr>
          <p:cNvPr id="29" name="Table 28"/>
          <p:cNvGraphicFramePr>
            <a:graphicFrameLocks noGrp="1"/>
          </p:cNvGraphicFramePr>
          <p:nvPr>
            <p:extLst/>
          </p:nvPr>
        </p:nvGraphicFramePr>
        <p:xfrm>
          <a:off x="5791200" y="4343400"/>
          <a:ext cx="2362200" cy="609600"/>
        </p:xfrm>
        <a:graphic>
          <a:graphicData uri="http://schemas.openxmlformats.org/drawingml/2006/table">
            <a:tbl>
              <a:tblPr firstRow="1">
                <a:tableStyleId>{5C22544A-7EE6-4342-B048-85BDC9FD1C3A}</a:tableStyleId>
              </a:tblPr>
              <a:tblGrid>
                <a:gridCol w="1181100"/>
                <a:gridCol w="1181100"/>
              </a:tblGrid>
              <a:tr h="273050">
                <a:tc>
                  <a:txBody>
                    <a:bodyPr/>
                    <a:lstStyle/>
                    <a:p>
                      <a:r>
                        <a:rPr lang="en-US" sz="1400" dirty="0" smtClean="0"/>
                        <a:t>Key</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smtClean="0"/>
                        <a:t>Value</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r>
              <a:tr h="273050">
                <a:tc>
                  <a:txBody>
                    <a:bodyPr/>
                    <a:lstStyle/>
                    <a:p>
                      <a:r>
                        <a:rPr lang="en-US" sz="1400" dirty="0" smtClean="0"/>
                        <a:t>Research</a:t>
                      </a:r>
                      <a:endParaRPr lang="en-US" sz="1400" dirty="0"/>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smtClean="0"/>
                        <a:t>4</a:t>
                      </a:r>
                      <a:endParaRPr lang="en-US" sz="1400" dirty="0"/>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graphicFrame>
        <p:nvGraphicFramePr>
          <p:cNvPr id="30" name="Table 29"/>
          <p:cNvGraphicFramePr>
            <a:graphicFrameLocks noGrp="1"/>
          </p:cNvGraphicFramePr>
          <p:nvPr>
            <p:extLst/>
          </p:nvPr>
        </p:nvGraphicFramePr>
        <p:xfrm>
          <a:off x="5791200" y="5181600"/>
          <a:ext cx="2362200" cy="609600"/>
        </p:xfrm>
        <a:graphic>
          <a:graphicData uri="http://schemas.openxmlformats.org/drawingml/2006/table">
            <a:tbl>
              <a:tblPr firstRow="1">
                <a:tableStyleId>{5C22544A-7EE6-4342-B048-85BDC9FD1C3A}</a:tableStyleId>
              </a:tblPr>
              <a:tblGrid>
                <a:gridCol w="1181100"/>
                <a:gridCol w="1181100"/>
              </a:tblGrid>
              <a:tr h="273050">
                <a:tc>
                  <a:txBody>
                    <a:bodyPr/>
                    <a:lstStyle/>
                    <a:p>
                      <a:r>
                        <a:rPr lang="en-US" sz="1400" dirty="0" smtClean="0"/>
                        <a:t>Key</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smtClean="0"/>
                        <a:t>Value</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r>
              <a:tr h="273050">
                <a:tc>
                  <a:txBody>
                    <a:bodyPr/>
                    <a:lstStyle/>
                    <a:p>
                      <a:r>
                        <a:rPr lang="en-US" sz="1400" dirty="0" smtClean="0"/>
                        <a:t>Student</a:t>
                      </a:r>
                      <a:endParaRPr lang="en-US" sz="1400" dirty="0"/>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smtClean="0"/>
                        <a:t>2</a:t>
                      </a:r>
                      <a:endParaRPr lang="en-US" sz="1400" dirty="0"/>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graphicFrame>
        <p:nvGraphicFramePr>
          <p:cNvPr id="31" name="Table 30"/>
          <p:cNvGraphicFramePr>
            <a:graphicFrameLocks noGrp="1"/>
          </p:cNvGraphicFramePr>
          <p:nvPr>
            <p:extLst>
              <p:ext uri="{D42A27DB-BD31-4B8C-83A1-F6EECF244321}">
                <p14:modId xmlns:p14="http://schemas.microsoft.com/office/powerpoint/2010/main" val="1126314839"/>
              </p:ext>
            </p:extLst>
          </p:nvPr>
        </p:nvGraphicFramePr>
        <p:xfrm>
          <a:off x="5791200" y="6019800"/>
          <a:ext cx="2362200" cy="609600"/>
        </p:xfrm>
        <a:graphic>
          <a:graphicData uri="http://schemas.openxmlformats.org/drawingml/2006/table">
            <a:tbl>
              <a:tblPr firstRow="1">
                <a:tableStyleId>{5C22544A-7EE6-4342-B048-85BDC9FD1C3A}</a:tableStyleId>
              </a:tblPr>
              <a:tblGrid>
                <a:gridCol w="1181100"/>
                <a:gridCol w="1181100"/>
              </a:tblGrid>
              <a:tr h="273050">
                <a:tc>
                  <a:txBody>
                    <a:bodyPr/>
                    <a:lstStyle/>
                    <a:p>
                      <a:r>
                        <a:rPr lang="en-US" sz="1400" dirty="0" smtClean="0"/>
                        <a:t>Key</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r>
                        <a:rPr lang="en-US" sz="1400" dirty="0" smtClean="0"/>
                        <a:t>Value</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r>
              <a:tr h="273050">
                <a:tc>
                  <a:txBody>
                    <a:bodyPr/>
                    <a:lstStyle/>
                    <a:p>
                      <a:r>
                        <a:rPr lang="en-US" sz="1400" dirty="0" smtClean="0"/>
                        <a:t>Center</a:t>
                      </a:r>
                      <a:endParaRPr lang="en-US" sz="1400" dirty="0"/>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r>
                        <a:rPr lang="en-US" sz="1400" dirty="0" smtClean="0"/>
                        <a:t>1</a:t>
                      </a:r>
                      <a:endParaRPr lang="en-US" sz="1400" dirty="0"/>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758462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15" grpId="0" animBg="1"/>
      <p:bldP spid="16" grpId="0" animBg="1"/>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wrap="square" numCol="1" anchorCtr="0" compatLnSpc="1">
            <a:prstTxWarp prst="textNoShape">
              <a:avLst/>
            </a:prstTxWarp>
          </a:bodyPr>
          <a:lstStyle/>
          <a:p>
            <a:r>
              <a:rPr lang="en-US" dirty="0" smtClean="0">
                <a:effectLst>
                  <a:outerShdw blurRad="38100" dist="38100" dir="2700000" algn="tl">
                    <a:srgbClr val="DDDDDD"/>
                  </a:outerShdw>
                </a:effectLst>
                <a:latin typeface="Arial" charset="0"/>
                <a:ea typeface="ＭＳ Ｐゴシック" charset="0"/>
              </a:rPr>
              <a:t>Basic Hadoop Commands</a:t>
            </a:r>
            <a:endParaRPr lang="en-US" dirty="0">
              <a:effectLst>
                <a:outerShdw blurRad="38100" dist="38100" dir="2700000" algn="tl">
                  <a:srgbClr val="DDDDDD"/>
                </a:outerShdw>
              </a:effectLst>
              <a:latin typeface="Arial" charset="0"/>
              <a:ea typeface="ＭＳ Ｐゴシック" charset="0"/>
            </a:endParaRPr>
          </a:p>
        </p:txBody>
      </p:sp>
      <p:sp>
        <p:nvSpPr>
          <p:cNvPr id="3" name="Text Placeholder 2"/>
          <p:cNvSpPr>
            <a:spLocks noGrp="1"/>
          </p:cNvSpPr>
          <p:nvPr>
            <p:ph type="body" sz="quarter" idx="10"/>
          </p:nvPr>
        </p:nvSpPr>
        <p:spPr>
          <a:xfrm>
            <a:off x="481012" y="1527243"/>
            <a:ext cx="8382000" cy="5068109"/>
          </a:xfrm>
        </p:spPr>
        <p:txBody>
          <a:bodyPr>
            <a:normAutofit/>
          </a:bodyPr>
          <a:lstStyle/>
          <a:p>
            <a:r>
              <a:rPr lang="en-US" dirty="0" smtClean="0"/>
              <a:t>Check Hadoop directory</a:t>
            </a:r>
          </a:p>
          <a:p>
            <a:pPr lvl="1"/>
            <a:r>
              <a:rPr lang="en-US" dirty="0" err="1" smtClean="0"/>
              <a:t>hdfs</a:t>
            </a:r>
            <a:r>
              <a:rPr lang="en-US" dirty="0" smtClean="0"/>
              <a:t> </a:t>
            </a:r>
            <a:r>
              <a:rPr lang="en-US" dirty="0" err="1" smtClean="0"/>
              <a:t>dfs</a:t>
            </a:r>
            <a:r>
              <a:rPr lang="en-US" dirty="0" smtClean="0"/>
              <a:t> –ls [/user/</a:t>
            </a:r>
            <a:r>
              <a:rPr lang="en-US" dirty="0" err="1" smtClean="0"/>
              <a:t>netID</a:t>
            </a:r>
            <a:r>
              <a:rPr lang="en-US" dirty="0" smtClean="0"/>
              <a:t>/folder]</a:t>
            </a:r>
          </a:p>
          <a:p>
            <a:pPr lvl="1"/>
            <a:r>
              <a:rPr lang="en-US" dirty="0" err="1" smtClean="0"/>
              <a:t>hdfs</a:t>
            </a:r>
            <a:r>
              <a:rPr lang="en-US" dirty="0" smtClean="0"/>
              <a:t> </a:t>
            </a:r>
            <a:r>
              <a:rPr lang="en-US" dirty="0" err="1" smtClean="0"/>
              <a:t>dfs</a:t>
            </a:r>
            <a:r>
              <a:rPr lang="en-US" dirty="0" smtClean="0"/>
              <a:t> –ls folder</a:t>
            </a:r>
            <a:endParaRPr lang="en-US" sz="2400" dirty="0" smtClean="0">
              <a:solidFill>
                <a:schemeClr val="tx2">
                  <a:lumMod val="75000"/>
                </a:schemeClr>
              </a:solidFill>
            </a:endParaRPr>
          </a:p>
          <a:p>
            <a:pPr marL="342900" lvl="1" indent="-342900">
              <a:buFont typeface="Arial" pitchFamily="34" charset="0"/>
              <a:buChar char="•"/>
            </a:pPr>
            <a:r>
              <a:rPr lang="en-US" sz="2400" dirty="0" smtClean="0">
                <a:solidFill>
                  <a:schemeClr val="tx2">
                    <a:lumMod val="75000"/>
                  </a:schemeClr>
                </a:solidFill>
              </a:rPr>
              <a:t>Make </a:t>
            </a:r>
            <a:r>
              <a:rPr lang="en-US" sz="2400" dirty="0">
                <a:solidFill>
                  <a:schemeClr val="tx2">
                    <a:lumMod val="75000"/>
                  </a:schemeClr>
                </a:solidFill>
              </a:rPr>
              <a:t>a Hadoop </a:t>
            </a:r>
            <a:r>
              <a:rPr lang="en-US" sz="2400" dirty="0" smtClean="0">
                <a:solidFill>
                  <a:schemeClr val="tx2">
                    <a:lumMod val="75000"/>
                  </a:schemeClr>
                </a:solidFill>
              </a:rPr>
              <a:t>directory</a:t>
            </a:r>
          </a:p>
          <a:p>
            <a:pPr marL="742950" lvl="2" indent="-342900"/>
            <a:r>
              <a:rPr lang="en-US" sz="2400" dirty="0" err="1" smtClean="0">
                <a:solidFill>
                  <a:schemeClr val="tx2">
                    <a:lumMod val="75000"/>
                  </a:schemeClr>
                </a:solidFill>
              </a:rPr>
              <a:t>hdfs</a:t>
            </a:r>
            <a:r>
              <a:rPr lang="en-US" sz="2400" dirty="0" smtClean="0">
                <a:solidFill>
                  <a:schemeClr val="tx2">
                    <a:lumMod val="75000"/>
                  </a:schemeClr>
                </a:solidFill>
              </a:rPr>
              <a:t> </a:t>
            </a:r>
            <a:r>
              <a:rPr lang="en-US" sz="2400" dirty="0" err="1" smtClean="0">
                <a:solidFill>
                  <a:schemeClr val="tx2">
                    <a:lumMod val="75000"/>
                  </a:schemeClr>
                </a:solidFill>
              </a:rPr>
              <a:t>dfs</a:t>
            </a:r>
            <a:r>
              <a:rPr lang="en-US" sz="2400" dirty="0" smtClean="0">
                <a:solidFill>
                  <a:schemeClr val="tx2">
                    <a:lumMod val="75000"/>
                  </a:schemeClr>
                </a:solidFill>
              </a:rPr>
              <a:t> –</a:t>
            </a:r>
            <a:r>
              <a:rPr lang="en-US" sz="2400" dirty="0" err="1" smtClean="0">
                <a:solidFill>
                  <a:schemeClr val="tx2">
                    <a:lumMod val="75000"/>
                  </a:schemeClr>
                </a:solidFill>
              </a:rPr>
              <a:t>mkdir</a:t>
            </a:r>
            <a:r>
              <a:rPr lang="en-US" sz="2400" dirty="0" smtClean="0">
                <a:solidFill>
                  <a:schemeClr val="tx2">
                    <a:lumMod val="75000"/>
                  </a:schemeClr>
                </a:solidFill>
              </a:rPr>
              <a:t> folder</a:t>
            </a:r>
          </a:p>
          <a:p>
            <a:pPr marL="342900" lvl="1" indent="-342900">
              <a:buFont typeface="Arial" pitchFamily="34" charset="0"/>
              <a:buChar char="•"/>
            </a:pPr>
            <a:r>
              <a:rPr lang="en-US" sz="2400" dirty="0" smtClean="0">
                <a:solidFill>
                  <a:schemeClr val="tx2">
                    <a:lumMod val="75000"/>
                  </a:schemeClr>
                </a:solidFill>
              </a:rPr>
              <a:t>Copy data into HDFS</a:t>
            </a:r>
          </a:p>
          <a:p>
            <a:pPr marL="742950" lvl="2" indent="-342900"/>
            <a:r>
              <a:rPr lang="en-US" sz="2400" dirty="0" err="1" smtClean="0">
                <a:solidFill>
                  <a:schemeClr val="tx2">
                    <a:lumMod val="75000"/>
                  </a:schemeClr>
                </a:solidFill>
              </a:rPr>
              <a:t>hdfs</a:t>
            </a:r>
            <a:r>
              <a:rPr lang="en-US" sz="2400" dirty="0" smtClean="0">
                <a:solidFill>
                  <a:schemeClr val="tx2">
                    <a:lumMod val="75000"/>
                  </a:schemeClr>
                </a:solidFill>
              </a:rPr>
              <a:t> </a:t>
            </a:r>
            <a:r>
              <a:rPr lang="en-US" sz="2400" dirty="0" err="1" smtClean="0">
                <a:solidFill>
                  <a:schemeClr val="tx2">
                    <a:lumMod val="75000"/>
                  </a:schemeClr>
                </a:solidFill>
              </a:rPr>
              <a:t>dfs</a:t>
            </a:r>
            <a:r>
              <a:rPr lang="en-US" sz="2400" dirty="0" smtClean="0">
                <a:solidFill>
                  <a:schemeClr val="tx2">
                    <a:lumMod val="75000"/>
                  </a:schemeClr>
                </a:solidFill>
              </a:rPr>
              <a:t> –</a:t>
            </a:r>
            <a:r>
              <a:rPr lang="en-US" sz="2400" dirty="0" err="1" smtClean="0">
                <a:solidFill>
                  <a:schemeClr val="tx2">
                    <a:lumMod val="75000"/>
                  </a:schemeClr>
                </a:solidFill>
              </a:rPr>
              <a:t>copyFromLocal</a:t>
            </a:r>
            <a:r>
              <a:rPr lang="en-US" sz="2400" dirty="0" smtClean="0">
                <a:solidFill>
                  <a:schemeClr val="tx2">
                    <a:lumMod val="75000"/>
                  </a:schemeClr>
                </a:solidFill>
              </a:rPr>
              <a:t> </a:t>
            </a:r>
            <a:r>
              <a:rPr lang="en-US" sz="2400" dirty="0" err="1" smtClean="0">
                <a:solidFill>
                  <a:schemeClr val="tx2">
                    <a:lumMod val="75000"/>
                  </a:schemeClr>
                </a:solidFill>
              </a:rPr>
              <a:t>local_file</a:t>
            </a:r>
            <a:r>
              <a:rPr lang="en-US" sz="2400" dirty="0" smtClean="0">
                <a:solidFill>
                  <a:schemeClr val="tx2">
                    <a:lumMod val="75000"/>
                  </a:schemeClr>
                </a:solidFill>
              </a:rPr>
              <a:t> [</a:t>
            </a:r>
            <a:r>
              <a:rPr lang="en-US" sz="2400" dirty="0" err="1" smtClean="0">
                <a:solidFill>
                  <a:schemeClr val="tx2">
                    <a:lumMod val="75000"/>
                  </a:schemeClr>
                </a:solidFill>
              </a:rPr>
              <a:t>path_in_HDFS</a:t>
            </a:r>
            <a:r>
              <a:rPr lang="en-US" sz="2400" dirty="0" smtClean="0">
                <a:solidFill>
                  <a:schemeClr val="tx2">
                    <a:lumMod val="75000"/>
                  </a:schemeClr>
                </a:solidFill>
              </a:rPr>
              <a:t>]</a:t>
            </a:r>
          </a:p>
          <a:p>
            <a:pPr marL="342900" lvl="1" indent="-342900">
              <a:buFont typeface="Arial" pitchFamily="34" charset="0"/>
              <a:buChar char="•"/>
            </a:pPr>
            <a:r>
              <a:rPr lang="en-US" sz="2400" dirty="0" smtClean="0">
                <a:solidFill>
                  <a:schemeClr val="tx2">
                    <a:lumMod val="75000"/>
                  </a:schemeClr>
                </a:solidFill>
              </a:rPr>
              <a:t>Copy data from HDFS to local directory</a:t>
            </a:r>
          </a:p>
          <a:p>
            <a:pPr marL="742950" lvl="2" indent="-342900"/>
            <a:r>
              <a:rPr lang="en-US" sz="2400" dirty="0" err="1" smtClean="0">
                <a:solidFill>
                  <a:schemeClr val="tx2">
                    <a:lumMod val="75000"/>
                  </a:schemeClr>
                </a:solidFill>
              </a:rPr>
              <a:t>hdfs</a:t>
            </a:r>
            <a:r>
              <a:rPr lang="en-US" sz="2400" dirty="0" smtClean="0">
                <a:solidFill>
                  <a:schemeClr val="tx2">
                    <a:lumMod val="75000"/>
                  </a:schemeClr>
                </a:solidFill>
              </a:rPr>
              <a:t> </a:t>
            </a:r>
            <a:r>
              <a:rPr lang="en-US" sz="2400" dirty="0" err="1" smtClean="0">
                <a:solidFill>
                  <a:schemeClr val="tx2">
                    <a:lumMod val="75000"/>
                  </a:schemeClr>
                </a:solidFill>
              </a:rPr>
              <a:t>dfs</a:t>
            </a:r>
            <a:r>
              <a:rPr lang="en-US" sz="2400" dirty="0" smtClean="0">
                <a:solidFill>
                  <a:schemeClr val="tx2">
                    <a:lumMod val="75000"/>
                  </a:schemeClr>
                </a:solidFill>
              </a:rPr>
              <a:t> –</a:t>
            </a:r>
            <a:r>
              <a:rPr lang="en-US" sz="2400" dirty="0" err="1" smtClean="0">
                <a:solidFill>
                  <a:schemeClr val="tx2">
                    <a:lumMod val="75000"/>
                  </a:schemeClr>
                </a:solidFill>
              </a:rPr>
              <a:t>getmerge</a:t>
            </a:r>
            <a:r>
              <a:rPr lang="en-US" sz="2400" dirty="0" smtClean="0">
                <a:solidFill>
                  <a:schemeClr val="tx2">
                    <a:lumMod val="75000"/>
                  </a:schemeClr>
                </a:solidFill>
              </a:rPr>
              <a:t> </a:t>
            </a:r>
            <a:r>
              <a:rPr lang="en-US" sz="2400" dirty="0" err="1" smtClean="0">
                <a:solidFill>
                  <a:schemeClr val="tx2">
                    <a:lumMod val="75000"/>
                  </a:schemeClr>
                </a:solidFill>
              </a:rPr>
              <a:t>file_in_HDFS</a:t>
            </a:r>
            <a:r>
              <a:rPr lang="en-US" sz="2400" dirty="0" smtClean="0">
                <a:solidFill>
                  <a:schemeClr val="tx2">
                    <a:lumMod val="75000"/>
                  </a:schemeClr>
                </a:solidFill>
              </a:rPr>
              <a:t> </a:t>
            </a:r>
            <a:r>
              <a:rPr lang="en-US" sz="2400" dirty="0" err="1" smtClean="0">
                <a:solidFill>
                  <a:schemeClr val="tx2">
                    <a:lumMod val="75000"/>
                  </a:schemeClr>
                </a:solidFill>
              </a:rPr>
              <a:t>path_in_local_directory</a:t>
            </a:r>
            <a:endParaRPr lang="en-US" sz="2400" dirty="0" smtClean="0">
              <a:solidFill>
                <a:schemeClr val="tx2">
                  <a:lumMod val="75000"/>
                </a:schemeClr>
              </a:solidFill>
            </a:endParaRPr>
          </a:p>
          <a:p>
            <a:pPr marL="342900" lvl="1" indent="-342900">
              <a:buFont typeface="Arial" pitchFamily="34" charset="0"/>
              <a:buChar char="•"/>
            </a:pPr>
            <a:r>
              <a:rPr lang="en-US" sz="2400" dirty="0" smtClean="0">
                <a:solidFill>
                  <a:schemeClr val="tx2">
                    <a:lumMod val="75000"/>
                  </a:schemeClr>
                </a:solidFill>
              </a:rPr>
              <a:t>Delete files from HDFS</a:t>
            </a:r>
            <a:endParaRPr lang="en-US" dirty="0"/>
          </a:p>
          <a:p>
            <a:pPr marL="742950" lvl="2" indent="-342900"/>
            <a:r>
              <a:rPr lang="en-US" sz="2400" dirty="0" err="1" smtClean="0">
                <a:solidFill>
                  <a:schemeClr val="tx2">
                    <a:lumMod val="75000"/>
                  </a:schemeClr>
                </a:solidFill>
              </a:rPr>
              <a:t>hdfs</a:t>
            </a:r>
            <a:r>
              <a:rPr lang="en-US" sz="2400" dirty="0" smtClean="0">
                <a:solidFill>
                  <a:schemeClr val="tx2">
                    <a:lumMod val="75000"/>
                  </a:schemeClr>
                </a:solidFill>
              </a:rPr>
              <a:t> </a:t>
            </a:r>
            <a:r>
              <a:rPr lang="en-US" sz="2400" dirty="0" err="1" smtClean="0">
                <a:solidFill>
                  <a:schemeClr val="tx2">
                    <a:lumMod val="75000"/>
                  </a:schemeClr>
                </a:solidFill>
              </a:rPr>
              <a:t>dfs</a:t>
            </a:r>
            <a:r>
              <a:rPr lang="en-US" sz="2400" dirty="0" smtClean="0">
                <a:solidFill>
                  <a:schemeClr val="tx2">
                    <a:lumMod val="75000"/>
                  </a:schemeClr>
                </a:solidFill>
              </a:rPr>
              <a:t> –</a:t>
            </a:r>
            <a:r>
              <a:rPr lang="en-US" sz="2400" dirty="0" err="1" smtClean="0">
                <a:solidFill>
                  <a:schemeClr val="tx2">
                    <a:lumMod val="75000"/>
                  </a:schemeClr>
                </a:solidFill>
              </a:rPr>
              <a:t>rm</a:t>
            </a:r>
            <a:r>
              <a:rPr lang="en-US" sz="2400" dirty="0" smtClean="0">
                <a:solidFill>
                  <a:schemeClr val="tx2">
                    <a:lumMod val="75000"/>
                  </a:schemeClr>
                </a:solidFill>
              </a:rPr>
              <a:t> –r  </a:t>
            </a:r>
            <a:r>
              <a:rPr lang="en-US" sz="2400" dirty="0" err="1" smtClean="0">
                <a:solidFill>
                  <a:schemeClr val="tx2">
                    <a:lumMod val="75000"/>
                  </a:schemeClr>
                </a:solidFill>
              </a:rPr>
              <a:t>file_in_HDFS</a:t>
            </a:r>
            <a:endParaRPr lang="en-US" sz="2400" dirty="0" smtClean="0">
              <a:solidFill>
                <a:schemeClr val="tx2">
                  <a:lumMod val="75000"/>
                </a:schemeClr>
              </a:solidFill>
            </a:endParaRPr>
          </a:p>
        </p:txBody>
      </p:sp>
      <p:sp>
        <p:nvSpPr>
          <p:cNvPr id="14339" name="Slide Number Placeholder 3"/>
          <p:cNvSpPr>
            <a:spLocks noGrp="1"/>
          </p:cNvSpPr>
          <p:nvPr>
            <p:ph type="sldNum" sz="quarter" idx="4294967295"/>
          </p:nvPr>
        </p:nvSpPr>
        <p:spPr bwMode="auto">
          <a:xfrm>
            <a:off x="8582025" y="6356350"/>
            <a:ext cx="561975"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2F81D0A5-5636-074A-AE58-C1FD9013E26E}" type="slidenum">
              <a:rPr lang="en-US">
                <a:latin typeface="Century Gothic" charset="0"/>
              </a:rPr>
              <a:pPr/>
              <a:t>24</a:t>
            </a:fld>
            <a:endParaRPr lang="en-US" dirty="0">
              <a:latin typeface="Century Gothic" charset="0"/>
            </a:endParaRPr>
          </a:p>
        </p:txBody>
      </p:sp>
    </p:spTree>
    <p:extLst>
      <p:ext uri="{BB962C8B-B14F-4D97-AF65-F5344CB8AC3E}">
        <p14:creationId xmlns:p14="http://schemas.microsoft.com/office/powerpoint/2010/main" val="19348487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wrap="square" numCol="1" anchorCtr="0" compatLnSpc="1">
            <a:prstTxWarp prst="textNoShape">
              <a:avLst/>
            </a:prstTxWarp>
          </a:bodyPr>
          <a:lstStyle/>
          <a:p>
            <a:r>
              <a:rPr lang="en-US" dirty="0" smtClean="0">
                <a:effectLst>
                  <a:outerShdw blurRad="38100" dist="38100" dir="2700000" algn="tl">
                    <a:srgbClr val="DDDDDD"/>
                  </a:outerShdw>
                </a:effectLst>
                <a:latin typeface="Arial" charset="0"/>
                <a:ea typeface="ＭＳ Ｐゴシック" charset="0"/>
              </a:rPr>
              <a:t>Example using Hadoop Streaming API</a:t>
            </a:r>
            <a:endParaRPr lang="en-US" dirty="0">
              <a:effectLst>
                <a:outerShdw blurRad="38100" dist="38100" dir="2700000" algn="tl">
                  <a:srgbClr val="DDDDDD"/>
                </a:outerShdw>
              </a:effectLst>
              <a:latin typeface="Arial" charset="0"/>
              <a:ea typeface="ＭＳ Ｐゴシック" charset="0"/>
            </a:endParaRPr>
          </a:p>
        </p:txBody>
      </p:sp>
      <p:sp>
        <p:nvSpPr>
          <p:cNvPr id="3" name="Text Placeholder 2"/>
          <p:cNvSpPr>
            <a:spLocks noGrp="1"/>
          </p:cNvSpPr>
          <p:nvPr>
            <p:ph type="body" sz="quarter" idx="10"/>
          </p:nvPr>
        </p:nvSpPr>
        <p:spPr>
          <a:xfrm>
            <a:off x="481012" y="1527243"/>
            <a:ext cx="8382000" cy="5068109"/>
          </a:xfrm>
        </p:spPr>
        <p:txBody>
          <a:bodyPr>
            <a:normAutofit/>
          </a:bodyPr>
          <a:lstStyle/>
          <a:p>
            <a:r>
              <a:rPr lang="en-US" dirty="0" smtClean="0"/>
              <a:t>Summarize the frequency of words occurred in the constitution of United </a:t>
            </a:r>
            <a:r>
              <a:rPr lang="en-US" dirty="0"/>
              <a:t>S</a:t>
            </a:r>
            <a:r>
              <a:rPr lang="en-US" dirty="0" smtClean="0"/>
              <a:t>tates of America</a:t>
            </a:r>
          </a:p>
          <a:p>
            <a:r>
              <a:rPr lang="en-US" dirty="0" smtClean="0"/>
              <a:t>Code and data are stored in /</a:t>
            </a:r>
            <a:r>
              <a:rPr lang="en-US" dirty="0" err="1" smtClean="0"/>
              <a:t>gpfs_scratch</a:t>
            </a:r>
            <a:r>
              <a:rPr lang="en-US" dirty="0" smtClean="0"/>
              <a:t>/geog479/lecture5</a:t>
            </a:r>
          </a:p>
          <a:p>
            <a:r>
              <a:rPr lang="en-US" dirty="0" smtClean="0"/>
              <a:t>Copy the folder to your home directory</a:t>
            </a:r>
          </a:p>
          <a:p>
            <a:pPr lvl="1"/>
            <a:r>
              <a:rPr lang="en-US" sz="2000" dirty="0" err="1" smtClean="0"/>
              <a:t>cp</a:t>
            </a:r>
            <a:r>
              <a:rPr lang="en-US" sz="2000" dirty="0" smtClean="0"/>
              <a:t> –r </a:t>
            </a:r>
            <a:r>
              <a:rPr lang="en-US" sz="2000" dirty="0"/>
              <a:t>/</a:t>
            </a:r>
            <a:r>
              <a:rPr lang="en-US" sz="2000" dirty="0" err="1" smtClean="0"/>
              <a:t>gpfs_scratch</a:t>
            </a:r>
            <a:r>
              <a:rPr lang="en-US" sz="2000" dirty="0" smtClean="0"/>
              <a:t>/geog479/lecture5 ~/</a:t>
            </a:r>
          </a:p>
          <a:p>
            <a:pPr lvl="1"/>
            <a:r>
              <a:rPr lang="en-US" sz="2000" dirty="0" smtClean="0"/>
              <a:t>cd </a:t>
            </a:r>
            <a:r>
              <a:rPr lang="en-US" sz="2000" dirty="0"/>
              <a:t>lecture5/</a:t>
            </a:r>
            <a:r>
              <a:rPr lang="en-US" sz="2000" dirty="0" err="1"/>
              <a:t>word_count_hadoop_python</a:t>
            </a:r>
            <a:endParaRPr lang="en-US" sz="2000" dirty="0" smtClean="0"/>
          </a:p>
          <a:p>
            <a:pPr lvl="1"/>
            <a:r>
              <a:rPr lang="en-US" sz="2000" dirty="0" err="1" smtClean="0"/>
              <a:t>hdfs</a:t>
            </a:r>
            <a:r>
              <a:rPr lang="en-US" sz="2000" dirty="0" smtClean="0"/>
              <a:t> </a:t>
            </a:r>
            <a:r>
              <a:rPr lang="en-US" sz="2000" dirty="0" err="1" smtClean="0"/>
              <a:t>dfs</a:t>
            </a:r>
            <a:r>
              <a:rPr lang="en-US" sz="2000" dirty="0" smtClean="0"/>
              <a:t> –</a:t>
            </a:r>
            <a:r>
              <a:rPr lang="en-US" sz="2000" dirty="0" err="1" smtClean="0"/>
              <a:t>copyFromLocal</a:t>
            </a:r>
            <a:r>
              <a:rPr lang="en-US" sz="2000" dirty="0" smtClean="0"/>
              <a:t> </a:t>
            </a:r>
            <a:r>
              <a:rPr lang="en-US" sz="2000" dirty="0" err="1"/>
              <a:t>const.txt</a:t>
            </a:r>
            <a:endParaRPr lang="en-US" sz="2000" dirty="0" smtClean="0"/>
          </a:p>
          <a:p>
            <a:pPr lvl="1"/>
            <a:r>
              <a:rPr lang="en-US" sz="2000" dirty="0" err="1"/>
              <a:t>hadoop</a:t>
            </a:r>
            <a:r>
              <a:rPr lang="en-US" sz="2000" dirty="0"/>
              <a:t> jar /</a:t>
            </a:r>
            <a:r>
              <a:rPr lang="en-US" sz="2000" dirty="0" err="1"/>
              <a:t>usr</a:t>
            </a:r>
            <a:r>
              <a:rPr lang="en-US" sz="2000" dirty="0"/>
              <a:t>/</a:t>
            </a:r>
            <a:r>
              <a:rPr lang="en-US" sz="2000" dirty="0" err="1"/>
              <a:t>hdp</a:t>
            </a:r>
            <a:r>
              <a:rPr lang="en-US" sz="2000" dirty="0"/>
              <a:t>/2.3.2.0-2602/</a:t>
            </a:r>
            <a:r>
              <a:rPr lang="en-US" sz="2000" dirty="0" err="1"/>
              <a:t>hadoop-mapreduce</a:t>
            </a:r>
            <a:r>
              <a:rPr lang="en-US" sz="2000" dirty="0"/>
              <a:t>/hadoop-streaming-2.7.1.2.3.2.0-2602.jar -file </a:t>
            </a:r>
            <a:r>
              <a:rPr lang="en-US" sz="2000" dirty="0" err="1"/>
              <a:t>mapper.py</a:t>
            </a:r>
            <a:r>
              <a:rPr lang="en-US" sz="2000" dirty="0"/>
              <a:t> -mapper </a:t>
            </a:r>
            <a:r>
              <a:rPr lang="en-US" sz="2000" dirty="0" err="1"/>
              <a:t>mapper.py</a:t>
            </a:r>
            <a:r>
              <a:rPr lang="en-US" sz="2000" dirty="0"/>
              <a:t> -file </a:t>
            </a:r>
            <a:r>
              <a:rPr lang="en-US" sz="2000" dirty="0" err="1"/>
              <a:t>reducer.py</a:t>
            </a:r>
            <a:r>
              <a:rPr lang="en-US" sz="2000" dirty="0"/>
              <a:t> -reducer </a:t>
            </a:r>
            <a:r>
              <a:rPr lang="en-US" sz="2000" dirty="0" err="1"/>
              <a:t>reducer.py</a:t>
            </a:r>
            <a:r>
              <a:rPr lang="en-US" sz="2000" dirty="0"/>
              <a:t> -input </a:t>
            </a:r>
            <a:r>
              <a:rPr lang="en-US" sz="2000" dirty="0" err="1"/>
              <a:t>const.txt</a:t>
            </a:r>
            <a:r>
              <a:rPr lang="en-US" sz="2000" dirty="0"/>
              <a:t> -output </a:t>
            </a:r>
            <a:r>
              <a:rPr lang="en-US" sz="2000" dirty="0" err="1" smtClean="0"/>
              <a:t>word_count.txt</a:t>
            </a:r>
            <a:endParaRPr lang="en-US" sz="2000" dirty="0"/>
          </a:p>
          <a:p>
            <a:pPr lvl="1"/>
            <a:endParaRPr lang="en-US" dirty="0" smtClean="0"/>
          </a:p>
        </p:txBody>
      </p:sp>
      <p:sp>
        <p:nvSpPr>
          <p:cNvPr id="14339" name="Slide Number Placeholder 3"/>
          <p:cNvSpPr>
            <a:spLocks noGrp="1"/>
          </p:cNvSpPr>
          <p:nvPr>
            <p:ph type="sldNum" sz="quarter" idx="4294967295"/>
          </p:nvPr>
        </p:nvSpPr>
        <p:spPr bwMode="auto">
          <a:xfrm>
            <a:off x="8582025" y="6356350"/>
            <a:ext cx="561975"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2F81D0A5-5636-074A-AE58-C1FD9013E26E}" type="slidenum">
              <a:rPr lang="en-US">
                <a:latin typeface="Century Gothic" charset="0"/>
              </a:rPr>
              <a:pPr/>
              <a:t>25</a:t>
            </a:fld>
            <a:endParaRPr lang="en-US" dirty="0">
              <a:latin typeface="Century Gothic" charset="0"/>
            </a:endParaRPr>
          </a:p>
        </p:txBody>
      </p:sp>
    </p:spTree>
    <p:extLst>
      <p:ext uri="{BB962C8B-B14F-4D97-AF65-F5344CB8AC3E}">
        <p14:creationId xmlns:p14="http://schemas.microsoft.com/office/powerpoint/2010/main" val="473222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wrap="square" numCol="1" anchorCtr="0" compatLnSpc="1">
            <a:prstTxWarp prst="textNoShape">
              <a:avLst/>
            </a:prstTxWarp>
          </a:bodyPr>
          <a:lstStyle/>
          <a:p>
            <a:r>
              <a:rPr lang="en-US" dirty="0" smtClean="0">
                <a:effectLst>
                  <a:outerShdw blurRad="38100" dist="38100" dir="2700000" algn="tl">
                    <a:srgbClr val="DDDDDD"/>
                  </a:outerShdw>
                </a:effectLst>
                <a:latin typeface="Arial" charset="0"/>
                <a:ea typeface="ＭＳ Ｐゴシック" charset="0"/>
              </a:rPr>
              <a:t>Example in Spark</a:t>
            </a:r>
            <a:endParaRPr lang="en-US" dirty="0">
              <a:effectLst>
                <a:outerShdw blurRad="38100" dist="38100" dir="2700000" algn="tl">
                  <a:srgbClr val="DDDDDD"/>
                </a:outerShdw>
              </a:effectLst>
              <a:latin typeface="Arial" charset="0"/>
              <a:ea typeface="ＭＳ Ｐゴシック" charset="0"/>
            </a:endParaRPr>
          </a:p>
        </p:txBody>
      </p:sp>
      <p:sp>
        <p:nvSpPr>
          <p:cNvPr id="3" name="Text Placeholder 2"/>
          <p:cNvSpPr>
            <a:spLocks noGrp="1"/>
          </p:cNvSpPr>
          <p:nvPr>
            <p:ph type="body" sz="quarter" idx="10"/>
          </p:nvPr>
        </p:nvSpPr>
        <p:spPr>
          <a:xfrm>
            <a:off x="481012" y="1527243"/>
            <a:ext cx="8382000" cy="5068109"/>
          </a:xfrm>
        </p:spPr>
        <p:txBody>
          <a:bodyPr>
            <a:normAutofit fontScale="85000" lnSpcReduction="20000"/>
          </a:bodyPr>
          <a:lstStyle/>
          <a:p>
            <a:r>
              <a:rPr lang="en-US" dirty="0" smtClean="0"/>
              <a:t>launch spark:</a:t>
            </a:r>
          </a:p>
          <a:p>
            <a:pPr lvl="1"/>
            <a:r>
              <a:rPr lang="en-US" sz="2100" b="1" dirty="0" err="1" smtClean="0"/>
              <a:t>ssh</a:t>
            </a:r>
            <a:r>
              <a:rPr lang="en-US" sz="2100" b="1" dirty="0" smtClean="0"/>
              <a:t> cg-hm08</a:t>
            </a:r>
          </a:p>
          <a:p>
            <a:pPr lvl="1"/>
            <a:r>
              <a:rPr lang="en-US" sz="2100" b="1" dirty="0" smtClean="0"/>
              <a:t>module load java</a:t>
            </a:r>
          </a:p>
          <a:p>
            <a:pPr lvl="1"/>
            <a:r>
              <a:rPr lang="en-US" sz="2100" b="1" dirty="0" err="1" smtClean="0"/>
              <a:t>pyspark</a:t>
            </a:r>
            <a:endParaRPr lang="en-US" sz="2100" b="1" dirty="0" smtClean="0"/>
          </a:p>
          <a:p>
            <a:pPr marL="0" indent="0">
              <a:buNone/>
            </a:pPr>
            <a:endParaRPr lang="en-US" dirty="0" smtClean="0"/>
          </a:p>
          <a:p>
            <a:pPr marL="0" indent="0">
              <a:buNone/>
            </a:pPr>
            <a:r>
              <a:rPr lang="en-US" dirty="0" err="1" smtClean="0">
                <a:latin typeface="Courier New" panose="02070309020205020404" pitchFamily="49" charset="0"/>
                <a:cs typeface="Courier New" panose="02070309020205020404" pitchFamily="49" charset="0"/>
              </a:rPr>
              <a:t>text_file</a:t>
            </a:r>
            <a:r>
              <a:rPr lang="en-US" dirty="0" smtClean="0">
                <a:latin typeface="Courier New" panose="02070309020205020404" pitchFamily="49" charset="0"/>
                <a:cs typeface="Courier New" panose="02070309020205020404" pitchFamily="49" charset="0"/>
              </a:rPr>
              <a:t> = </a:t>
            </a:r>
            <a:r>
              <a:rPr lang="en-US" dirty="0" err="1" smtClean="0">
                <a:latin typeface="Courier New" panose="02070309020205020404" pitchFamily="49" charset="0"/>
                <a:cs typeface="Courier New" panose="02070309020205020404" pitchFamily="49" charset="0"/>
              </a:rPr>
              <a:t>sc.textFile</a:t>
            </a:r>
            <a:r>
              <a:rPr lang="en-US" dirty="0" smtClean="0">
                <a:latin typeface="Courier New" panose="02070309020205020404" pitchFamily="49" charset="0"/>
                <a:cs typeface="Courier New" panose="02070309020205020404" pitchFamily="49" charset="0"/>
              </a:rPr>
              <a:t>("</a:t>
            </a:r>
            <a:r>
              <a:rPr lang="en-US" dirty="0" err="1"/>
              <a:t>const.txt</a:t>
            </a:r>
            <a:r>
              <a:rPr lang="en-US" dirty="0" smtClean="0">
                <a:latin typeface="Courier New" panose="02070309020205020404" pitchFamily="49" charset="0"/>
                <a:cs typeface="Courier New" panose="02070309020205020404" pitchFamily="49" charset="0"/>
              </a:rPr>
              <a:t>")</a:t>
            </a:r>
          </a:p>
          <a:p>
            <a:pPr marL="0" indent="0">
              <a:buNone/>
            </a:pPr>
            <a:endParaRPr lang="en-US" dirty="0" smtClean="0">
              <a:latin typeface="Courier New" panose="02070309020205020404" pitchFamily="49" charset="0"/>
              <a:cs typeface="Courier New" panose="02070309020205020404" pitchFamily="49" charset="0"/>
            </a:endParaRPr>
          </a:p>
          <a:p>
            <a:pPr marL="0" indent="0">
              <a:buNone/>
            </a:pPr>
            <a:r>
              <a:rPr lang="en-US" dirty="0" smtClean="0">
                <a:latin typeface="Courier New" panose="02070309020205020404" pitchFamily="49" charset="0"/>
                <a:cs typeface="Courier New" panose="02070309020205020404" pitchFamily="49" charset="0"/>
              </a:rPr>
              <a:t>counts </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text_file.flatMap</a:t>
            </a:r>
            <a:r>
              <a:rPr lang="en-US" dirty="0">
                <a:latin typeface="Courier New" panose="02070309020205020404" pitchFamily="49" charset="0"/>
                <a:cs typeface="Courier New" panose="02070309020205020404" pitchFamily="49" charset="0"/>
              </a:rPr>
              <a:t>(lambda line: </a:t>
            </a:r>
            <a:r>
              <a:rPr lang="en-US" dirty="0" err="1" smtClean="0">
                <a:latin typeface="Courier New" panose="02070309020205020404" pitchFamily="49" charset="0"/>
                <a:cs typeface="Courier New" panose="02070309020205020404" pitchFamily="49" charset="0"/>
              </a:rPr>
              <a:t>line.replace</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"").replace(".", "").split(</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map(lambda word: (word, 1</a:t>
            </a:r>
            <a:r>
              <a:rPr lang="en-US" dirty="0" smtClean="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reduceByKey</a:t>
            </a:r>
            <a:r>
              <a:rPr lang="en-US" dirty="0">
                <a:latin typeface="Courier New" panose="02070309020205020404" pitchFamily="49" charset="0"/>
                <a:cs typeface="Courier New" panose="02070309020205020404" pitchFamily="49" charset="0"/>
              </a:rPr>
              <a:t>(lambda a, b: a + b)</a:t>
            </a:r>
          </a:p>
          <a:p>
            <a:pPr marL="0" indent="0">
              <a:buNone/>
            </a:pPr>
            <a:endParaRPr lang="en-US" dirty="0" smtClean="0">
              <a:latin typeface="Courier New" panose="02070309020205020404" pitchFamily="49" charset="0"/>
              <a:cs typeface="Courier New" panose="02070309020205020404" pitchFamily="49" charset="0"/>
            </a:endParaRPr>
          </a:p>
          <a:p>
            <a:pPr marL="0" indent="0">
              <a:buNone/>
            </a:pP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counts.saveAsTextFile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hdfs</a:t>
            </a:r>
            <a:r>
              <a:rPr lang="en-US" dirty="0" smtClean="0">
                <a:latin typeface="Courier New" panose="02070309020205020404" pitchFamily="49" charset="0"/>
                <a:cs typeface="Courier New" panose="02070309020205020404" pitchFamily="49" charset="0"/>
              </a:rPr>
              <a:t>://...") (this saves to HDFS format, we will not use it this time)</a:t>
            </a:r>
          </a:p>
          <a:p>
            <a:pPr marL="0" indent="0">
              <a:buNone/>
            </a:pPr>
            <a:endParaRPr lang="en-US" dirty="0" smtClean="0">
              <a:latin typeface="Courier New" panose="02070309020205020404" pitchFamily="49" charset="0"/>
              <a:cs typeface="Courier New" panose="02070309020205020404" pitchFamily="49" charset="0"/>
            </a:endParaRPr>
          </a:p>
          <a:p>
            <a:pPr marL="0" indent="0">
              <a:buNone/>
            </a:pPr>
            <a:r>
              <a:rPr lang="en-US" dirty="0" smtClean="0">
                <a:latin typeface="Courier New" panose="02070309020205020404" pitchFamily="49" charset="0"/>
                <a:cs typeface="Courier New" panose="02070309020205020404" pitchFamily="49" charset="0"/>
              </a:rPr>
              <a:t>results = </a:t>
            </a:r>
            <a:r>
              <a:rPr lang="en-US" dirty="0" err="1" smtClean="0">
                <a:latin typeface="Courier New" panose="02070309020205020404" pitchFamily="49" charset="0"/>
                <a:cs typeface="Courier New" panose="02070309020205020404" pitchFamily="49" charset="0"/>
              </a:rPr>
              <a:t>counts.collect</a:t>
            </a:r>
            <a:r>
              <a:rPr lang="en-US" dirty="0" smtClean="0">
                <a:latin typeface="Courier New" panose="02070309020205020404" pitchFamily="49" charset="0"/>
                <a:cs typeface="Courier New" panose="02070309020205020404" pitchFamily="49" charset="0"/>
              </a:rPr>
              <a:t>()</a:t>
            </a:r>
          </a:p>
          <a:p>
            <a:pPr marL="0" indent="0">
              <a:buNone/>
            </a:pPr>
            <a:r>
              <a:rPr lang="en-US" dirty="0" smtClean="0">
                <a:latin typeface="Courier New" panose="02070309020205020404" pitchFamily="49" charset="0"/>
                <a:cs typeface="Courier New" panose="02070309020205020404" pitchFamily="49" charset="0"/>
              </a:rPr>
              <a:t>print results</a:t>
            </a:r>
          </a:p>
          <a:p>
            <a:pPr marL="0" indent="0">
              <a:buNone/>
            </a:pPr>
            <a:endParaRPr lang="en-US" dirty="0"/>
          </a:p>
          <a:p>
            <a:r>
              <a:rPr lang="en-US" dirty="0" smtClean="0"/>
              <a:t>type exit() to exit Spark shell</a:t>
            </a:r>
            <a:endParaRPr lang="en-US" dirty="0"/>
          </a:p>
        </p:txBody>
      </p:sp>
      <p:sp>
        <p:nvSpPr>
          <p:cNvPr id="14339" name="Slide Number Placeholder 3"/>
          <p:cNvSpPr>
            <a:spLocks noGrp="1"/>
          </p:cNvSpPr>
          <p:nvPr>
            <p:ph type="sldNum" sz="quarter" idx="4294967295"/>
          </p:nvPr>
        </p:nvSpPr>
        <p:spPr bwMode="auto">
          <a:xfrm>
            <a:off x="8582025" y="6356350"/>
            <a:ext cx="561975"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2F81D0A5-5636-074A-AE58-C1FD9013E26E}" type="slidenum">
              <a:rPr lang="en-US">
                <a:latin typeface="Century Gothic" charset="0"/>
              </a:rPr>
              <a:pPr/>
              <a:t>26</a:t>
            </a:fld>
            <a:endParaRPr lang="en-US" dirty="0">
              <a:latin typeface="Century Gothic" charset="0"/>
            </a:endParaRPr>
          </a:p>
        </p:txBody>
      </p:sp>
    </p:spTree>
    <p:extLst>
      <p:ext uri="{BB962C8B-B14F-4D97-AF65-F5344CB8AC3E}">
        <p14:creationId xmlns:p14="http://schemas.microsoft.com/office/powerpoint/2010/main" val="1295505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78212" y="1438038"/>
            <a:ext cx="7451387" cy="5011401"/>
          </a:xfrm>
          <a:prstGeom prst="rect">
            <a:avLst/>
          </a:prstGeom>
        </p:spPr>
      </p:pic>
      <p:sp>
        <p:nvSpPr>
          <p:cNvPr id="4" name="Title 1"/>
          <p:cNvSpPr>
            <a:spLocks noGrp="1"/>
          </p:cNvSpPr>
          <p:nvPr>
            <p:ph type="title"/>
          </p:nvPr>
        </p:nvSpPr>
        <p:spPr>
          <a:xfrm>
            <a:off x="381000" y="838201"/>
            <a:ext cx="8382000" cy="599838"/>
          </a:xfrm>
        </p:spPr>
        <p:txBody>
          <a:bodyPr>
            <a:normAutofit fontScale="90000"/>
          </a:bodyPr>
          <a:lstStyle/>
          <a:p>
            <a:r>
              <a:rPr lang="en-US" dirty="0" smtClean="0"/>
              <a:t>New York taxi pickup passenger density map</a:t>
            </a:r>
            <a:endParaRPr lang="en-US" dirty="0">
              <a:solidFill>
                <a:schemeClr val="tx2"/>
              </a:solidFill>
            </a:endParaRPr>
          </a:p>
        </p:txBody>
      </p:sp>
    </p:spTree>
    <p:extLst>
      <p:ext uri="{BB962C8B-B14F-4D97-AF65-F5344CB8AC3E}">
        <p14:creationId xmlns:p14="http://schemas.microsoft.com/office/powerpoint/2010/main" val="18117948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Taxi Data</a:t>
            </a:r>
            <a:endParaRPr lang="en-US" dirty="0"/>
          </a:p>
        </p:txBody>
      </p:sp>
      <p:sp>
        <p:nvSpPr>
          <p:cNvPr id="3" name="Text Placeholder 2"/>
          <p:cNvSpPr>
            <a:spLocks noGrp="1"/>
          </p:cNvSpPr>
          <p:nvPr>
            <p:ph type="body" sz="quarter" idx="10"/>
          </p:nvPr>
        </p:nvSpPr>
        <p:spPr>
          <a:xfrm>
            <a:off x="381000" y="1775636"/>
            <a:ext cx="8382000" cy="5082364"/>
          </a:xfrm>
        </p:spPr>
        <p:txBody>
          <a:bodyPr>
            <a:normAutofit/>
          </a:bodyPr>
          <a:lstStyle/>
          <a:p>
            <a:pPr marL="0" indent="0">
              <a:buNone/>
            </a:pPr>
            <a:r>
              <a:rPr lang="en-US" dirty="0" smtClean="0"/>
              <a:t>January 2013 Taxi Trips from FOIA (</a:t>
            </a:r>
            <a:r>
              <a:rPr lang="en-US" dirty="0"/>
              <a:t>Freedom of Information Act</a:t>
            </a:r>
            <a:r>
              <a:rPr lang="en-US" dirty="0" smtClean="0"/>
              <a:t>) request from Chris </a:t>
            </a:r>
            <a:r>
              <a:rPr lang="en-US" dirty="0" err="1" smtClean="0"/>
              <a:t>Whong</a:t>
            </a:r>
            <a:endParaRPr lang="en-US" dirty="0" smtClean="0"/>
          </a:p>
          <a:p>
            <a:pPr marL="0" indent="0">
              <a:buNone/>
            </a:pPr>
            <a:r>
              <a:rPr lang="en-US" dirty="0"/>
              <a:t>(http://www.andresmh.com/nyctaxitrips</a:t>
            </a:r>
            <a:r>
              <a:rPr lang="en-US" dirty="0" smtClean="0"/>
              <a:t>/)</a:t>
            </a:r>
          </a:p>
          <a:p>
            <a:pPr marL="0" indent="0">
              <a:buNone/>
            </a:pPr>
            <a:r>
              <a:rPr lang="en-US" b="1" dirty="0" smtClean="0"/>
              <a:t>Trip:</a:t>
            </a:r>
          </a:p>
          <a:p>
            <a:pPr marL="0" indent="0">
              <a:buNone/>
            </a:pPr>
            <a:r>
              <a:rPr lang="en-US" sz="2000" dirty="0" smtClean="0">
                <a:latin typeface="Courier New" panose="02070309020205020404" pitchFamily="49" charset="0"/>
                <a:cs typeface="Courier New" panose="02070309020205020404" pitchFamily="49" charset="0"/>
              </a:rPr>
              <a:t>medallion, </a:t>
            </a:r>
            <a:r>
              <a:rPr lang="en-US" sz="2000" dirty="0" err="1" smtClean="0">
                <a:latin typeface="Courier New" panose="02070309020205020404" pitchFamily="49" charset="0"/>
                <a:cs typeface="Courier New" panose="02070309020205020404" pitchFamily="49" charset="0"/>
              </a:rPr>
              <a:t>hack_license</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vendor_id</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rate_code</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store_and_fwd_flag</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pickup_datetime</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dropoff_datetime</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passenger_count</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trip_time_in_secs</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trip_distance</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pickup_longitude</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pickup_latitude</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dropoff_longitude</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dropoff_latitude</a:t>
            </a:r>
            <a:r>
              <a:rPr lang="en-US" dirty="0" smtClean="0"/>
              <a:t/>
            </a:r>
            <a:br>
              <a:rPr lang="en-US" dirty="0" smtClean="0"/>
            </a:br>
            <a:r>
              <a:rPr lang="en-US" dirty="0" smtClean="0"/>
              <a:t/>
            </a:r>
            <a:br>
              <a:rPr lang="en-US" dirty="0" smtClean="0"/>
            </a:br>
            <a:r>
              <a:rPr lang="en-US" b="1" dirty="0" smtClean="0"/>
              <a:t>Fare:</a:t>
            </a:r>
          </a:p>
          <a:p>
            <a:pPr marL="0" indent="0">
              <a:buNone/>
            </a:pPr>
            <a:r>
              <a:rPr lang="en-US" sz="2000" dirty="0" smtClean="0">
                <a:latin typeface="Courier New" panose="02070309020205020404" pitchFamily="49" charset="0"/>
                <a:cs typeface="Courier New" panose="02070309020205020404" pitchFamily="49" charset="0"/>
              </a:rPr>
              <a:t>medallion, </a:t>
            </a:r>
            <a:r>
              <a:rPr lang="en-US" sz="2000" dirty="0" err="1" smtClean="0">
                <a:latin typeface="Courier New" panose="02070309020205020404" pitchFamily="49" charset="0"/>
                <a:cs typeface="Courier New" panose="02070309020205020404" pitchFamily="49" charset="0"/>
              </a:rPr>
              <a:t>hack_license</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vendor_id</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pickup_datetime</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payment_type</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fare_amount,surcharge</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mta_tax</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tip_amount</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tolls_amount</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total_amount</a:t>
            </a:r>
            <a:endParaRPr lang="en-US" sz="2000" dirty="0" smtClean="0">
              <a:latin typeface="Courier New" panose="02070309020205020404" pitchFamily="49" charset="0"/>
              <a:cs typeface="Courier New" panose="02070309020205020404" pitchFamily="49" charset="0"/>
            </a:endParaRPr>
          </a:p>
          <a:p>
            <a:pPr marL="0" indent="0">
              <a:buNone/>
            </a:pPr>
            <a:endParaRPr lang="en-US" dirty="0"/>
          </a:p>
        </p:txBody>
      </p:sp>
    </p:spTree>
    <p:extLst>
      <p:ext uri="{BB962C8B-B14F-4D97-AF65-F5344CB8AC3E}">
        <p14:creationId xmlns:p14="http://schemas.microsoft.com/office/powerpoint/2010/main" val="11639909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38200"/>
            <a:ext cx="8382000" cy="760412"/>
          </a:xfrm>
        </p:spPr>
        <p:txBody>
          <a:bodyPr>
            <a:noAutofit/>
          </a:bodyPr>
          <a:lstStyle/>
          <a:p>
            <a:r>
              <a:rPr lang="en-US" sz="2800" dirty="0" smtClean="0">
                <a:solidFill>
                  <a:schemeClr val="tx2"/>
                </a:solidFill>
              </a:rPr>
              <a:t>Find the cell number (index) that a point belongs to:</a:t>
            </a:r>
            <a:endParaRPr lang="en-US" sz="2800" dirty="0">
              <a:solidFill>
                <a:schemeClr val="tx2"/>
              </a:solidFill>
            </a:endParaRPr>
          </a:p>
        </p:txBody>
      </p:sp>
      <p:graphicFrame>
        <p:nvGraphicFramePr>
          <p:cNvPr id="4" name="Table 3"/>
          <p:cNvGraphicFramePr>
            <a:graphicFrameLocks noGrp="1"/>
          </p:cNvGraphicFramePr>
          <p:nvPr>
            <p:extLst/>
          </p:nvPr>
        </p:nvGraphicFramePr>
        <p:xfrm>
          <a:off x="4800600" y="1911948"/>
          <a:ext cx="3291840" cy="4678408"/>
        </p:xfrm>
        <a:graphic>
          <a:graphicData uri="http://schemas.openxmlformats.org/drawingml/2006/table">
            <a:tbl>
              <a:tblPr firstRow="1" bandRow="1">
                <a:tableStyleId>{5940675A-B579-460E-94D1-54222C63F5DA}</a:tableStyleId>
              </a:tblPr>
              <a:tblGrid>
                <a:gridCol w="548640"/>
                <a:gridCol w="548640"/>
                <a:gridCol w="548640"/>
                <a:gridCol w="548640"/>
                <a:gridCol w="548640"/>
                <a:gridCol w="548640"/>
              </a:tblGrid>
              <a:tr h="52251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b="1" dirty="0" smtClean="0">
                          <a:solidFill>
                            <a:schemeClr val="accent3">
                              <a:lumMod val="75000"/>
                            </a:schemeClr>
                          </a:solidFill>
                        </a:rPr>
                        <a:t>[6,0]</a:t>
                      </a:r>
                    </a:p>
                    <a:p>
                      <a:endParaRPr lang="en-US" sz="1200" b="1" dirty="0">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c>
                  <a:txBody>
                    <a:bodyPr/>
                    <a:lstStyle/>
                    <a:p>
                      <a:endParaRPr lang="en-US" sz="1200" b="1" dirty="0">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r>
              <a:tr h="52251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b="1" smtClean="0">
                          <a:solidFill>
                            <a:schemeClr val="accent3">
                              <a:lumMod val="75000"/>
                            </a:schemeClr>
                          </a:solidFill>
                        </a:rPr>
                        <a:t>[5,0</a:t>
                      </a:r>
                      <a:r>
                        <a:rPr lang="en-US" sz="1200" b="1" dirty="0" smtClean="0">
                          <a:solidFill>
                            <a:schemeClr val="accent3">
                              <a:lumMod val="75000"/>
                            </a:schemeClr>
                          </a:solidFill>
                        </a:rPr>
                        <a:t>]</a:t>
                      </a:r>
                    </a:p>
                    <a:p>
                      <a:endParaRPr lang="en-US" sz="1200" b="1" dirty="0">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r>
              <a:tr h="52251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b="1" smtClean="0">
                          <a:solidFill>
                            <a:schemeClr val="accent3">
                              <a:lumMod val="75000"/>
                            </a:schemeClr>
                          </a:solidFill>
                        </a:rPr>
                        <a:t>[4,0</a:t>
                      </a:r>
                      <a:r>
                        <a:rPr lang="en-US" sz="1200" b="1" dirty="0" smtClean="0">
                          <a:solidFill>
                            <a:schemeClr val="accent3">
                              <a:lumMod val="75000"/>
                            </a:schemeClr>
                          </a:solidFill>
                        </a:rPr>
                        <a:t>]</a:t>
                      </a:r>
                    </a:p>
                    <a:p>
                      <a:endParaRPr lang="en-US" sz="1200" b="1" dirty="0">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c>
                  <a:txBody>
                    <a:bodyPr/>
                    <a:lstStyle/>
                    <a:p>
                      <a:endParaRPr lang="en-US" sz="1200" b="1" dirty="0">
                        <a:solidFill>
                          <a:schemeClr val="accent3">
                            <a:lumMod val="75000"/>
                          </a:schemeClr>
                        </a:solidFill>
                      </a:endParaRPr>
                    </a:p>
                  </a:txBody>
                  <a:tcPr marL="119703" marR="119703" marT="59852" marB="59852"/>
                </a:tc>
                <a:tc>
                  <a:txBody>
                    <a:bodyPr/>
                    <a:lstStyle/>
                    <a:p>
                      <a:endParaRPr lang="en-US" sz="1200" b="1" dirty="0">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r>
              <a:tr h="52251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b="1" smtClean="0">
                          <a:solidFill>
                            <a:schemeClr val="accent3">
                              <a:lumMod val="75000"/>
                            </a:schemeClr>
                          </a:solidFill>
                        </a:rPr>
                        <a:t>[3,0</a:t>
                      </a:r>
                      <a:r>
                        <a:rPr lang="en-US" sz="1200" b="1" dirty="0" smtClean="0">
                          <a:solidFill>
                            <a:schemeClr val="accent3">
                              <a:lumMod val="75000"/>
                            </a:schemeClr>
                          </a:solidFill>
                        </a:rPr>
                        <a:t>]</a:t>
                      </a:r>
                    </a:p>
                    <a:p>
                      <a:endParaRPr lang="en-US" sz="1200" b="1" dirty="0">
                        <a:solidFill>
                          <a:schemeClr val="accent3">
                            <a:lumMod val="75000"/>
                          </a:schemeClr>
                        </a:solidFill>
                      </a:endParaRPr>
                    </a:p>
                  </a:txBody>
                  <a:tcPr marL="119703" marR="119703" marT="59852" marB="59852"/>
                </a:tc>
                <a:tc>
                  <a:txBody>
                    <a:bodyPr/>
                    <a:lstStyle/>
                    <a:p>
                      <a:endParaRPr lang="en-US" sz="1200" b="1" dirty="0">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c>
                  <a:txBody>
                    <a:bodyPr/>
                    <a:lstStyle/>
                    <a:p>
                      <a:endParaRPr lang="en-US" sz="1200" b="1" dirty="0">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r>
              <a:tr h="52251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b="1" smtClean="0">
                          <a:solidFill>
                            <a:schemeClr val="accent3">
                              <a:lumMod val="75000"/>
                            </a:schemeClr>
                          </a:solidFill>
                        </a:rPr>
                        <a:t>[2,0</a:t>
                      </a:r>
                      <a:r>
                        <a:rPr lang="en-US" sz="1200" b="1" dirty="0" smtClean="0">
                          <a:solidFill>
                            <a:schemeClr val="accent3">
                              <a:lumMod val="75000"/>
                            </a:schemeClr>
                          </a:solidFill>
                        </a:rPr>
                        <a:t>]</a:t>
                      </a:r>
                    </a:p>
                    <a:p>
                      <a:endParaRPr lang="en-US" sz="1200" b="1" dirty="0">
                        <a:solidFill>
                          <a:schemeClr val="accent3">
                            <a:lumMod val="75000"/>
                          </a:schemeClr>
                        </a:solidFill>
                      </a:endParaRPr>
                    </a:p>
                  </a:txBody>
                  <a:tcPr marL="119703" marR="119703" marT="59852" marB="59852"/>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b="1" smtClean="0">
                          <a:solidFill>
                            <a:schemeClr val="accent3">
                              <a:lumMod val="75000"/>
                            </a:schemeClr>
                          </a:solidFill>
                        </a:rPr>
                        <a:t>[2,1</a:t>
                      </a:r>
                      <a:r>
                        <a:rPr lang="en-US" sz="1200" b="1" dirty="0" smtClean="0">
                          <a:solidFill>
                            <a:schemeClr val="accent3">
                              <a:lumMod val="75000"/>
                            </a:schemeClr>
                          </a:solidFill>
                        </a:rPr>
                        <a:t>]</a:t>
                      </a:r>
                    </a:p>
                    <a:p>
                      <a:endParaRPr lang="en-US" sz="1200" b="1" dirty="0">
                        <a:solidFill>
                          <a:schemeClr val="accent3">
                            <a:lumMod val="75000"/>
                          </a:schemeClr>
                        </a:solidFill>
                      </a:endParaRPr>
                    </a:p>
                  </a:txBody>
                  <a:tcPr marL="119703" marR="119703" marT="59852" marB="59852"/>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b="1" smtClean="0">
                          <a:solidFill>
                            <a:schemeClr val="accent3">
                              <a:lumMod val="75000"/>
                            </a:schemeClr>
                          </a:solidFill>
                        </a:rPr>
                        <a:t>[2,2</a:t>
                      </a:r>
                      <a:r>
                        <a:rPr lang="en-US" sz="1200" b="1" dirty="0" smtClean="0">
                          <a:solidFill>
                            <a:schemeClr val="accent3">
                              <a:lumMod val="75000"/>
                            </a:schemeClr>
                          </a:solidFill>
                        </a:rPr>
                        <a:t>]</a:t>
                      </a:r>
                    </a:p>
                    <a:p>
                      <a:endParaRPr lang="en-US" sz="1200" b="1" dirty="0">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r>
              <a:tr h="52251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b="1" smtClean="0">
                          <a:solidFill>
                            <a:schemeClr val="accent3">
                              <a:lumMod val="75000"/>
                            </a:schemeClr>
                          </a:solidFill>
                        </a:rPr>
                        <a:t>[1,0</a:t>
                      </a:r>
                      <a:r>
                        <a:rPr lang="en-US" sz="1200" b="1" dirty="0" smtClean="0">
                          <a:solidFill>
                            <a:schemeClr val="accent3">
                              <a:lumMod val="75000"/>
                            </a:schemeClr>
                          </a:solidFill>
                        </a:rPr>
                        <a:t>]</a:t>
                      </a:r>
                    </a:p>
                    <a:p>
                      <a:endParaRPr lang="en-US" sz="1200" b="1" dirty="0">
                        <a:solidFill>
                          <a:schemeClr val="accent3">
                            <a:lumMod val="75000"/>
                          </a:schemeClr>
                        </a:solidFill>
                      </a:endParaRPr>
                    </a:p>
                  </a:txBody>
                  <a:tcPr marL="119703" marR="119703" marT="59852" marB="59852"/>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b="1" smtClean="0">
                          <a:solidFill>
                            <a:schemeClr val="accent3">
                              <a:lumMod val="75000"/>
                            </a:schemeClr>
                          </a:solidFill>
                        </a:rPr>
                        <a:t>[1,1</a:t>
                      </a:r>
                      <a:r>
                        <a:rPr lang="en-US" sz="1200" b="1" dirty="0" smtClean="0">
                          <a:solidFill>
                            <a:schemeClr val="accent3">
                              <a:lumMod val="75000"/>
                            </a:schemeClr>
                          </a:solidFill>
                        </a:rPr>
                        <a:t>]</a:t>
                      </a:r>
                    </a:p>
                    <a:p>
                      <a:endParaRPr lang="en-US" sz="1200" b="1" dirty="0">
                        <a:solidFill>
                          <a:schemeClr val="accent3">
                            <a:lumMod val="75000"/>
                          </a:schemeClr>
                        </a:solidFill>
                      </a:endParaRPr>
                    </a:p>
                  </a:txBody>
                  <a:tcPr marL="119703" marR="119703" marT="59852" marB="59852"/>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b="1" smtClean="0">
                          <a:solidFill>
                            <a:schemeClr val="accent3">
                              <a:lumMod val="75000"/>
                            </a:schemeClr>
                          </a:solidFill>
                        </a:rPr>
                        <a:t>[1,2</a:t>
                      </a:r>
                      <a:r>
                        <a:rPr lang="en-US" sz="1200" b="1" dirty="0" smtClean="0">
                          <a:solidFill>
                            <a:schemeClr val="accent3">
                              <a:lumMod val="75000"/>
                            </a:schemeClr>
                          </a:solidFill>
                        </a:rPr>
                        <a:t>]</a:t>
                      </a:r>
                    </a:p>
                    <a:p>
                      <a:endParaRPr lang="en-US" sz="1200" b="1" dirty="0">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c>
                  <a:txBody>
                    <a:bodyPr/>
                    <a:lstStyle/>
                    <a:p>
                      <a:endParaRPr lang="en-US" sz="1200" b="1">
                        <a:solidFill>
                          <a:schemeClr val="accent3">
                            <a:lumMod val="75000"/>
                          </a:schemeClr>
                        </a:solidFill>
                      </a:endParaRPr>
                    </a:p>
                  </a:txBody>
                  <a:tcPr marL="119703" marR="119703" marT="59852" marB="59852"/>
                </a:tc>
              </a:tr>
              <a:tr h="522514">
                <a:tc>
                  <a:txBody>
                    <a:bodyPr/>
                    <a:lstStyle/>
                    <a:p>
                      <a:r>
                        <a:rPr lang="en-US" sz="1200" b="1" smtClean="0">
                          <a:solidFill>
                            <a:schemeClr val="accent3">
                              <a:lumMod val="75000"/>
                            </a:schemeClr>
                          </a:solidFill>
                        </a:rPr>
                        <a:t>[0,0</a:t>
                      </a:r>
                      <a:r>
                        <a:rPr lang="en-US" sz="1200" b="1" dirty="0" smtClean="0">
                          <a:solidFill>
                            <a:schemeClr val="accent3">
                              <a:lumMod val="75000"/>
                            </a:schemeClr>
                          </a:solidFill>
                        </a:rPr>
                        <a:t>]</a:t>
                      </a:r>
                      <a:endParaRPr lang="en-US" sz="1200" b="1" dirty="0">
                        <a:solidFill>
                          <a:schemeClr val="accent3">
                            <a:lumMod val="75000"/>
                          </a:schemeClr>
                        </a:solidFill>
                      </a:endParaRPr>
                    </a:p>
                  </a:txBody>
                  <a:tcPr marL="119703" marR="119703" marT="59852" marB="59852"/>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b="1" smtClean="0">
                          <a:solidFill>
                            <a:schemeClr val="accent3">
                              <a:lumMod val="75000"/>
                            </a:schemeClr>
                          </a:solidFill>
                        </a:rPr>
                        <a:t>[0,1</a:t>
                      </a:r>
                      <a:r>
                        <a:rPr lang="en-US" sz="1200" b="1" dirty="0" smtClean="0">
                          <a:solidFill>
                            <a:schemeClr val="accent3">
                              <a:lumMod val="75000"/>
                            </a:schemeClr>
                          </a:solidFill>
                        </a:rPr>
                        <a:t>]</a:t>
                      </a:r>
                    </a:p>
                    <a:p>
                      <a:endParaRPr lang="en-US" sz="1200" b="1" dirty="0">
                        <a:solidFill>
                          <a:schemeClr val="accent3">
                            <a:lumMod val="75000"/>
                          </a:schemeClr>
                        </a:solidFill>
                      </a:endParaRPr>
                    </a:p>
                  </a:txBody>
                  <a:tcPr marL="119703" marR="119703" marT="59852" marB="59852"/>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b="1" smtClean="0">
                          <a:solidFill>
                            <a:schemeClr val="accent3">
                              <a:lumMod val="75000"/>
                            </a:schemeClr>
                          </a:solidFill>
                        </a:rPr>
                        <a:t>[0,2</a:t>
                      </a:r>
                      <a:r>
                        <a:rPr lang="en-US" sz="1200" b="1" dirty="0" smtClean="0">
                          <a:solidFill>
                            <a:schemeClr val="accent3">
                              <a:lumMod val="75000"/>
                            </a:schemeClr>
                          </a:solidFill>
                        </a:rPr>
                        <a:t>]</a:t>
                      </a:r>
                    </a:p>
                    <a:p>
                      <a:endParaRPr lang="en-US" sz="1200" b="1" dirty="0">
                        <a:solidFill>
                          <a:schemeClr val="accent3">
                            <a:lumMod val="75000"/>
                          </a:schemeClr>
                        </a:solidFill>
                      </a:endParaRPr>
                    </a:p>
                  </a:txBody>
                  <a:tcPr marL="119703" marR="119703" marT="59852" marB="59852"/>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b="1" smtClean="0">
                          <a:solidFill>
                            <a:schemeClr val="accent3">
                              <a:lumMod val="75000"/>
                            </a:schemeClr>
                          </a:solidFill>
                        </a:rPr>
                        <a:t>[0,3</a:t>
                      </a:r>
                      <a:r>
                        <a:rPr lang="en-US" sz="1200" b="1" dirty="0" smtClean="0">
                          <a:solidFill>
                            <a:schemeClr val="accent3">
                              <a:lumMod val="75000"/>
                            </a:schemeClr>
                          </a:solidFill>
                        </a:rPr>
                        <a:t>]</a:t>
                      </a:r>
                    </a:p>
                    <a:p>
                      <a:endParaRPr lang="en-US" sz="1200" b="1" dirty="0">
                        <a:solidFill>
                          <a:schemeClr val="accent3">
                            <a:lumMod val="75000"/>
                          </a:schemeClr>
                        </a:solidFill>
                      </a:endParaRPr>
                    </a:p>
                  </a:txBody>
                  <a:tcPr marL="119703" marR="119703" marT="59852" marB="59852"/>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b="1" smtClean="0">
                          <a:solidFill>
                            <a:schemeClr val="accent3">
                              <a:lumMod val="75000"/>
                            </a:schemeClr>
                          </a:solidFill>
                        </a:rPr>
                        <a:t>[0,4</a:t>
                      </a:r>
                      <a:r>
                        <a:rPr lang="en-US" sz="1200" b="1" dirty="0" smtClean="0">
                          <a:solidFill>
                            <a:schemeClr val="accent3">
                              <a:lumMod val="75000"/>
                            </a:schemeClr>
                          </a:solidFill>
                        </a:rPr>
                        <a:t>]</a:t>
                      </a:r>
                    </a:p>
                    <a:p>
                      <a:endParaRPr lang="en-US" sz="1200" b="1" dirty="0">
                        <a:solidFill>
                          <a:schemeClr val="accent3">
                            <a:lumMod val="75000"/>
                          </a:schemeClr>
                        </a:solidFill>
                      </a:endParaRPr>
                    </a:p>
                  </a:txBody>
                  <a:tcPr marL="119703" marR="119703" marT="59852" marB="59852"/>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b="1" smtClean="0">
                          <a:solidFill>
                            <a:schemeClr val="accent3">
                              <a:lumMod val="75000"/>
                            </a:schemeClr>
                          </a:solidFill>
                        </a:rPr>
                        <a:t>[0,5</a:t>
                      </a:r>
                      <a:r>
                        <a:rPr lang="en-US" sz="1200" b="1" dirty="0" smtClean="0">
                          <a:solidFill>
                            <a:schemeClr val="accent3">
                              <a:lumMod val="75000"/>
                            </a:schemeClr>
                          </a:solidFill>
                        </a:rPr>
                        <a:t>]</a:t>
                      </a:r>
                    </a:p>
                    <a:p>
                      <a:endParaRPr lang="en-US" sz="1200" b="1" dirty="0">
                        <a:solidFill>
                          <a:schemeClr val="accent3">
                            <a:lumMod val="75000"/>
                          </a:schemeClr>
                        </a:solidFill>
                      </a:endParaRPr>
                    </a:p>
                  </a:txBody>
                  <a:tcPr marL="119703" marR="119703" marT="59852" marB="59852"/>
                </a:tc>
              </a:tr>
            </a:tbl>
          </a:graphicData>
        </a:graphic>
      </p:graphicFrame>
      <p:sp>
        <p:nvSpPr>
          <p:cNvPr id="5" name="TextBox 4"/>
          <p:cNvSpPr txBox="1"/>
          <p:nvPr/>
        </p:nvSpPr>
        <p:spPr>
          <a:xfrm>
            <a:off x="4017335" y="6521838"/>
            <a:ext cx="1264129" cy="369332"/>
          </a:xfrm>
          <a:prstGeom prst="rect">
            <a:avLst/>
          </a:prstGeom>
          <a:noFill/>
        </p:spPr>
        <p:txBody>
          <a:bodyPr wrap="none" rtlCol="0">
            <a:spAutoFit/>
          </a:bodyPr>
          <a:lstStyle/>
          <a:p>
            <a:r>
              <a:rPr lang="en-US" dirty="0" smtClean="0">
                <a:solidFill>
                  <a:schemeClr val="accent4">
                    <a:lumMod val="50000"/>
                  </a:schemeClr>
                </a:solidFill>
              </a:rPr>
              <a:t>(</a:t>
            </a:r>
            <a:r>
              <a:rPr lang="en-US" dirty="0" err="1">
                <a:solidFill>
                  <a:schemeClr val="accent4">
                    <a:lumMod val="50000"/>
                  </a:schemeClr>
                </a:solidFill>
              </a:rPr>
              <a:t>X</a:t>
            </a:r>
            <a:r>
              <a:rPr lang="en-US" baseline="-25000" dirty="0" err="1" smtClean="0">
                <a:solidFill>
                  <a:schemeClr val="accent4">
                    <a:lumMod val="50000"/>
                  </a:schemeClr>
                </a:solidFill>
              </a:rPr>
              <a:t>Min</a:t>
            </a:r>
            <a:r>
              <a:rPr lang="en-US" dirty="0" smtClean="0">
                <a:solidFill>
                  <a:schemeClr val="accent4">
                    <a:lumMod val="50000"/>
                  </a:schemeClr>
                </a:solidFill>
              </a:rPr>
              <a:t>, </a:t>
            </a:r>
            <a:r>
              <a:rPr lang="en-US" dirty="0" err="1">
                <a:solidFill>
                  <a:schemeClr val="accent4">
                    <a:lumMod val="50000"/>
                  </a:schemeClr>
                </a:solidFill>
              </a:rPr>
              <a:t>Y</a:t>
            </a:r>
            <a:r>
              <a:rPr lang="en-US" baseline="-25000" dirty="0" err="1">
                <a:solidFill>
                  <a:schemeClr val="accent4">
                    <a:lumMod val="50000"/>
                  </a:schemeClr>
                </a:solidFill>
              </a:rPr>
              <a:t>Min</a:t>
            </a:r>
            <a:r>
              <a:rPr lang="en-US" dirty="0" smtClean="0">
                <a:solidFill>
                  <a:schemeClr val="accent4">
                    <a:lumMod val="50000"/>
                  </a:schemeClr>
                </a:solidFill>
              </a:rPr>
              <a:t>)</a:t>
            </a:r>
            <a:endParaRPr lang="en-US" dirty="0">
              <a:solidFill>
                <a:schemeClr val="accent4">
                  <a:lumMod val="50000"/>
                </a:schemeClr>
              </a:solidFill>
            </a:endParaRPr>
          </a:p>
        </p:txBody>
      </p:sp>
      <p:sp>
        <p:nvSpPr>
          <p:cNvPr id="6" name="TextBox 5"/>
          <p:cNvSpPr txBox="1"/>
          <p:nvPr/>
        </p:nvSpPr>
        <p:spPr>
          <a:xfrm>
            <a:off x="7617788" y="1611868"/>
            <a:ext cx="1450012" cy="369332"/>
          </a:xfrm>
          <a:prstGeom prst="rect">
            <a:avLst/>
          </a:prstGeom>
          <a:noFill/>
        </p:spPr>
        <p:txBody>
          <a:bodyPr wrap="none" rtlCol="0">
            <a:spAutoFit/>
          </a:bodyPr>
          <a:lstStyle/>
          <a:p>
            <a:r>
              <a:rPr lang="en-US" dirty="0" smtClean="0">
                <a:solidFill>
                  <a:schemeClr val="accent4">
                    <a:lumMod val="50000"/>
                  </a:schemeClr>
                </a:solidFill>
              </a:rPr>
              <a:t>(</a:t>
            </a:r>
            <a:r>
              <a:rPr lang="en-US" dirty="0" err="1" smtClean="0">
                <a:solidFill>
                  <a:schemeClr val="accent4">
                    <a:lumMod val="50000"/>
                  </a:schemeClr>
                </a:solidFill>
              </a:rPr>
              <a:t>xMax</a:t>
            </a:r>
            <a:r>
              <a:rPr lang="en-US" dirty="0" smtClean="0">
                <a:solidFill>
                  <a:schemeClr val="accent4">
                    <a:lumMod val="50000"/>
                  </a:schemeClr>
                </a:solidFill>
              </a:rPr>
              <a:t>, </a:t>
            </a:r>
            <a:r>
              <a:rPr lang="en-US" dirty="0" err="1">
                <a:solidFill>
                  <a:schemeClr val="accent4">
                    <a:lumMod val="50000"/>
                  </a:schemeClr>
                </a:solidFill>
              </a:rPr>
              <a:t>Y</a:t>
            </a:r>
            <a:r>
              <a:rPr lang="en-US" baseline="-25000" dirty="0" err="1">
                <a:solidFill>
                  <a:schemeClr val="accent4">
                    <a:lumMod val="50000"/>
                  </a:schemeClr>
                </a:solidFill>
              </a:rPr>
              <a:t>Max</a:t>
            </a:r>
            <a:r>
              <a:rPr lang="en-US" dirty="0" smtClean="0">
                <a:solidFill>
                  <a:schemeClr val="accent4">
                    <a:lumMod val="50000"/>
                  </a:schemeClr>
                </a:solidFill>
              </a:rPr>
              <a:t>)</a:t>
            </a:r>
            <a:endParaRPr lang="en-US" dirty="0">
              <a:solidFill>
                <a:schemeClr val="accent4">
                  <a:lumMod val="50000"/>
                </a:schemeClr>
              </a:solidFill>
            </a:endParaRPr>
          </a:p>
        </p:txBody>
      </p:sp>
      <p:sp>
        <p:nvSpPr>
          <p:cNvPr id="7" name="TextBox 6"/>
          <p:cNvSpPr txBox="1"/>
          <p:nvPr/>
        </p:nvSpPr>
        <p:spPr>
          <a:xfrm>
            <a:off x="7553472" y="6526558"/>
            <a:ext cx="1307409" cy="369332"/>
          </a:xfrm>
          <a:prstGeom prst="rect">
            <a:avLst/>
          </a:prstGeom>
          <a:noFill/>
        </p:spPr>
        <p:txBody>
          <a:bodyPr wrap="none" rtlCol="0">
            <a:spAutoFit/>
          </a:bodyPr>
          <a:lstStyle/>
          <a:p>
            <a:r>
              <a:rPr lang="en-US" dirty="0" smtClean="0">
                <a:solidFill>
                  <a:schemeClr val="accent4">
                    <a:lumMod val="50000"/>
                  </a:schemeClr>
                </a:solidFill>
              </a:rPr>
              <a:t>(</a:t>
            </a:r>
            <a:r>
              <a:rPr lang="en-US" dirty="0" err="1">
                <a:solidFill>
                  <a:schemeClr val="accent4">
                    <a:lumMod val="50000"/>
                  </a:schemeClr>
                </a:solidFill>
              </a:rPr>
              <a:t>X</a:t>
            </a:r>
            <a:r>
              <a:rPr lang="en-US" baseline="-25000" dirty="0" err="1" smtClean="0">
                <a:solidFill>
                  <a:schemeClr val="accent4">
                    <a:lumMod val="50000"/>
                  </a:schemeClr>
                </a:solidFill>
              </a:rPr>
              <a:t>Max</a:t>
            </a:r>
            <a:r>
              <a:rPr lang="en-US" dirty="0" smtClean="0">
                <a:solidFill>
                  <a:schemeClr val="accent4">
                    <a:lumMod val="50000"/>
                  </a:schemeClr>
                </a:solidFill>
              </a:rPr>
              <a:t>, </a:t>
            </a:r>
            <a:r>
              <a:rPr lang="en-US" dirty="0" err="1">
                <a:solidFill>
                  <a:schemeClr val="accent4">
                    <a:lumMod val="50000"/>
                  </a:schemeClr>
                </a:solidFill>
              </a:rPr>
              <a:t>Y</a:t>
            </a:r>
            <a:r>
              <a:rPr lang="en-US" baseline="-25000" dirty="0" err="1" smtClean="0">
                <a:solidFill>
                  <a:schemeClr val="accent4">
                    <a:lumMod val="50000"/>
                  </a:schemeClr>
                </a:solidFill>
              </a:rPr>
              <a:t>Min</a:t>
            </a:r>
            <a:r>
              <a:rPr lang="en-US" dirty="0" smtClean="0">
                <a:solidFill>
                  <a:schemeClr val="accent4">
                    <a:lumMod val="50000"/>
                  </a:schemeClr>
                </a:solidFill>
              </a:rPr>
              <a:t>)</a:t>
            </a:r>
            <a:endParaRPr lang="en-US" dirty="0">
              <a:solidFill>
                <a:schemeClr val="accent4">
                  <a:lumMod val="50000"/>
                </a:schemeClr>
              </a:solidFill>
            </a:endParaRPr>
          </a:p>
        </p:txBody>
      </p:sp>
      <p:sp>
        <p:nvSpPr>
          <p:cNvPr id="8" name="TextBox 7"/>
          <p:cNvSpPr txBox="1"/>
          <p:nvPr/>
        </p:nvSpPr>
        <p:spPr>
          <a:xfrm>
            <a:off x="4038600" y="1600200"/>
            <a:ext cx="1307409" cy="369332"/>
          </a:xfrm>
          <a:prstGeom prst="rect">
            <a:avLst/>
          </a:prstGeom>
          <a:noFill/>
        </p:spPr>
        <p:txBody>
          <a:bodyPr wrap="none" rtlCol="0">
            <a:spAutoFit/>
          </a:bodyPr>
          <a:lstStyle/>
          <a:p>
            <a:r>
              <a:rPr lang="en-US" dirty="0" smtClean="0">
                <a:solidFill>
                  <a:schemeClr val="accent4">
                    <a:lumMod val="50000"/>
                  </a:schemeClr>
                </a:solidFill>
              </a:rPr>
              <a:t>(</a:t>
            </a:r>
            <a:r>
              <a:rPr lang="en-US" dirty="0" err="1">
                <a:solidFill>
                  <a:schemeClr val="accent4">
                    <a:lumMod val="50000"/>
                  </a:schemeClr>
                </a:solidFill>
              </a:rPr>
              <a:t>X</a:t>
            </a:r>
            <a:r>
              <a:rPr lang="en-US" baseline="-25000" dirty="0" err="1" smtClean="0">
                <a:solidFill>
                  <a:schemeClr val="accent4">
                    <a:lumMod val="50000"/>
                  </a:schemeClr>
                </a:solidFill>
              </a:rPr>
              <a:t>Min</a:t>
            </a:r>
            <a:r>
              <a:rPr lang="en-US" dirty="0" smtClean="0">
                <a:solidFill>
                  <a:schemeClr val="accent4">
                    <a:lumMod val="50000"/>
                  </a:schemeClr>
                </a:solidFill>
              </a:rPr>
              <a:t>, </a:t>
            </a:r>
            <a:r>
              <a:rPr lang="en-US" dirty="0" err="1" smtClean="0">
                <a:solidFill>
                  <a:schemeClr val="accent4">
                    <a:lumMod val="50000"/>
                  </a:schemeClr>
                </a:solidFill>
              </a:rPr>
              <a:t>Y</a:t>
            </a:r>
            <a:r>
              <a:rPr lang="en-US" baseline="-25000" dirty="0" err="1" smtClean="0">
                <a:solidFill>
                  <a:schemeClr val="accent4">
                    <a:lumMod val="50000"/>
                  </a:schemeClr>
                </a:solidFill>
              </a:rPr>
              <a:t>Max</a:t>
            </a:r>
            <a:r>
              <a:rPr lang="en-US" dirty="0" smtClean="0">
                <a:solidFill>
                  <a:schemeClr val="accent4">
                    <a:lumMod val="50000"/>
                  </a:schemeClr>
                </a:solidFill>
              </a:rPr>
              <a:t>)</a:t>
            </a:r>
            <a:endParaRPr lang="en-US" dirty="0">
              <a:solidFill>
                <a:schemeClr val="accent4">
                  <a:lumMod val="50000"/>
                </a:schemeClr>
              </a:solidFill>
            </a:endParaRPr>
          </a:p>
        </p:txBody>
      </p:sp>
      <mc:AlternateContent xmlns:mc="http://schemas.openxmlformats.org/markup-compatibility/2006" xmlns:a14="http://schemas.microsoft.com/office/drawing/2010/main">
        <mc:Choice Requires="a14">
          <p:sp>
            <p:nvSpPr>
              <p:cNvPr id="10" name="TextBox 9"/>
              <p:cNvSpPr txBox="1"/>
              <p:nvPr/>
            </p:nvSpPr>
            <p:spPr>
              <a:xfrm>
                <a:off x="381000" y="2929699"/>
                <a:ext cx="3733800" cy="617220"/>
              </a:xfrm>
              <a:prstGeom prst="rect">
                <a:avLst/>
              </a:prstGeom>
              <a:noFill/>
            </p:spPr>
            <p:txBody>
              <a:bodyPr wrap="square" rtlCol="0">
                <a:spAutoFit/>
              </a:bodyPr>
              <a:lstStyle/>
              <a:p>
                <a14:m>
                  <m:oMath xmlns:m="http://schemas.openxmlformats.org/officeDocument/2006/math">
                    <m:r>
                      <a:rPr lang="en-US" sz="2400" b="0" i="1" smtClean="0">
                        <a:latin typeface="Cambria Math"/>
                      </a:rPr>
                      <m:t>𝑐𝑜𝑙𝑢𝑚𝑛𝐼𝐷</m:t>
                    </m:r>
                    <m:r>
                      <a:rPr lang="en-US" sz="2400" b="0" i="1" smtClean="0">
                        <a:latin typeface="Cambria Math"/>
                      </a:rPr>
                      <m:t>=</m:t>
                    </m:r>
                    <m:r>
                      <m:rPr>
                        <m:nor/>
                      </m:rPr>
                      <a:rPr lang="en-US" sz="2400" b="0" i="0" smtClean="0"/>
                      <m:t>floor</m:t>
                    </m:r>
                    <m:r>
                      <a:rPr lang="en-US" sz="2400" b="0" i="1" smtClean="0">
                        <a:latin typeface="Cambria Math"/>
                      </a:rPr>
                      <m:t>(</m:t>
                    </m:r>
                    <m:f>
                      <m:fPr>
                        <m:ctrlPr>
                          <a:rPr lang="en-US" sz="2400" b="0" i="1" smtClean="0">
                            <a:latin typeface="Cambria Math" panose="02040503050406030204" pitchFamily="18" charset="0"/>
                          </a:rPr>
                        </m:ctrlPr>
                      </m:fPr>
                      <m:num>
                        <m:r>
                          <a:rPr lang="en-US" sz="2400" b="0" i="1" smtClean="0">
                            <a:latin typeface="Cambria Math"/>
                          </a:rPr>
                          <m:t>𝑋</m:t>
                        </m:r>
                        <m:r>
                          <a:rPr lang="en-US" sz="2400" b="0" i="1" smtClean="0">
                            <a:latin typeface="Cambria Math"/>
                          </a:rPr>
                          <m:t> −</m:t>
                        </m:r>
                        <m:r>
                          <a:rPr lang="en-US" sz="2400" b="0" i="1" smtClean="0">
                            <a:latin typeface="Cambria Math" charset="0"/>
                          </a:rPr>
                          <m:t>𝑋</m:t>
                        </m:r>
                        <m:r>
                          <a:rPr lang="en-US" sz="2400" b="0" i="1" baseline="-25000" smtClean="0">
                            <a:latin typeface="Cambria Math"/>
                          </a:rPr>
                          <m:t>𝑀𝑖𝑛</m:t>
                        </m:r>
                      </m:num>
                      <m:den>
                        <m:r>
                          <a:rPr lang="en-US" sz="2400" b="0" i="1" smtClean="0">
                            <a:latin typeface="Cambria Math"/>
                          </a:rPr>
                          <m:t>𝑐𝑒𝑙𝑙𝑆𝑖𝑧𝑒</m:t>
                        </m:r>
                      </m:den>
                    </m:f>
                  </m:oMath>
                </a14:m>
                <a:r>
                  <a:rPr lang="en-US" sz="2400" dirty="0" smtClean="0"/>
                  <a:t>)</a:t>
                </a:r>
                <a:endParaRPr lang="en-US" sz="2400" dirty="0"/>
              </a:p>
            </p:txBody>
          </p:sp>
        </mc:Choice>
        <mc:Fallback xmlns="">
          <p:sp>
            <p:nvSpPr>
              <p:cNvPr id="10" name="TextBox 9"/>
              <p:cNvSpPr txBox="1">
                <a:spLocks noRot="1" noChangeAspect="1" noMove="1" noResize="1" noEditPoints="1" noAdjustHandles="1" noChangeArrowheads="1" noChangeShapeType="1" noTextEdit="1"/>
              </p:cNvSpPr>
              <p:nvPr/>
            </p:nvSpPr>
            <p:spPr>
              <a:xfrm>
                <a:off x="381000" y="2929699"/>
                <a:ext cx="3733800" cy="617220"/>
              </a:xfrm>
              <a:prstGeom prst="rect">
                <a:avLst/>
              </a:prstGeom>
              <a:blipFill rotWithShape="0">
                <a:blip r:embed="rId3"/>
                <a:stretch>
                  <a:fillRect b="-89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495946" y="3941956"/>
                <a:ext cx="3466454" cy="630044"/>
              </a:xfrm>
              <a:prstGeom prst="rect">
                <a:avLst/>
              </a:prstGeom>
              <a:noFill/>
            </p:spPr>
            <p:txBody>
              <a:bodyPr wrap="square" rtlCol="0">
                <a:spAutoFit/>
              </a:bodyPr>
              <a:lstStyle/>
              <a:p>
                <a14:m>
                  <m:oMath xmlns:m="http://schemas.openxmlformats.org/officeDocument/2006/math">
                    <m:r>
                      <m:rPr>
                        <m:sty m:val="p"/>
                      </m:rPr>
                      <a:rPr lang="en-US" sz="2400" smtClean="0">
                        <a:latin typeface="Cambria Math" charset="0"/>
                      </a:rPr>
                      <m:t>r</m:t>
                    </m:r>
                    <m:r>
                      <m:rPr>
                        <m:sty m:val="p"/>
                      </m:rPr>
                      <a:rPr lang="en-US" sz="2400" b="0" i="0" smtClean="0">
                        <a:latin typeface="Cambria Math" charset="0"/>
                      </a:rPr>
                      <m:t>ow</m:t>
                    </m:r>
                    <m:r>
                      <a:rPr lang="en-US" sz="2400" b="0" i="1" smtClean="0">
                        <a:latin typeface="Cambria Math"/>
                      </a:rPr>
                      <m:t>𝐼𝐷</m:t>
                    </m:r>
                    <m:r>
                      <a:rPr lang="en-US" sz="2400" b="0" i="1" smtClean="0">
                        <a:latin typeface="Cambria Math"/>
                      </a:rPr>
                      <m:t>=</m:t>
                    </m:r>
                    <m:r>
                      <m:rPr>
                        <m:nor/>
                      </m:rPr>
                      <a:rPr lang="en-US" sz="2400" b="0" i="0" smtClean="0"/>
                      <m:t>floor</m:t>
                    </m:r>
                    <m:r>
                      <a:rPr lang="en-US" sz="2400" b="0" i="1" smtClean="0">
                        <a:latin typeface="Cambria Math"/>
                      </a:rPr>
                      <m:t>(</m:t>
                    </m:r>
                    <m:f>
                      <m:fPr>
                        <m:ctrlPr>
                          <a:rPr lang="en-US" sz="2400" b="0" i="1" smtClean="0">
                            <a:latin typeface="Cambria Math" panose="02040503050406030204" pitchFamily="18" charset="0"/>
                          </a:rPr>
                        </m:ctrlPr>
                      </m:fPr>
                      <m:num>
                        <m:r>
                          <a:rPr lang="en-US" sz="2400" b="0" i="1" smtClean="0">
                            <a:latin typeface="Cambria Math"/>
                          </a:rPr>
                          <m:t>𝑌</m:t>
                        </m:r>
                        <m:r>
                          <a:rPr lang="en-US" sz="2400" b="0" i="1" smtClean="0">
                            <a:latin typeface="Cambria Math"/>
                          </a:rPr>
                          <m:t> −</m:t>
                        </m:r>
                        <m:r>
                          <a:rPr lang="en-US" sz="2400" b="0" i="1" smtClean="0">
                            <a:latin typeface="Cambria Math" charset="0"/>
                          </a:rPr>
                          <m:t>𝑌</m:t>
                        </m:r>
                        <m:r>
                          <a:rPr lang="en-US" sz="2400" b="0" i="1" baseline="-25000" smtClean="0">
                            <a:latin typeface="Cambria Math"/>
                          </a:rPr>
                          <m:t>𝑀𝑖𝑛</m:t>
                        </m:r>
                      </m:num>
                      <m:den>
                        <m:r>
                          <a:rPr lang="en-US" sz="2400" b="0" i="1" smtClean="0">
                            <a:latin typeface="Cambria Math"/>
                          </a:rPr>
                          <m:t>𝑐𝑒𝑙𝑙𝑆𝑖𝑧𝑒</m:t>
                        </m:r>
                      </m:den>
                    </m:f>
                  </m:oMath>
                </a14:m>
                <a:r>
                  <a:rPr lang="en-US" sz="2400" dirty="0" smtClean="0"/>
                  <a:t>)</a:t>
                </a:r>
                <a:endParaRPr lang="en-US" sz="2400" dirty="0"/>
              </a:p>
            </p:txBody>
          </p:sp>
        </mc:Choice>
        <mc:Fallback xmlns="">
          <p:sp>
            <p:nvSpPr>
              <p:cNvPr id="11" name="TextBox 10"/>
              <p:cNvSpPr txBox="1">
                <a:spLocks noRot="1" noChangeAspect="1" noMove="1" noResize="1" noEditPoints="1" noAdjustHandles="1" noChangeArrowheads="1" noChangeShapeType="1" noTextEdit="1"/>
              </p:cNvSpPr>
              <p:nvPr/>
            </p:nvSpPr>
            <p:spPr>
              <a:xfrm>
                <a:off x="495946" y="3941956"/>
                <a:ext cx="3466454" cy="630044"/>
              </a:xfrm>
              <a:prstGeom prst="rect">
                <a:avLst/>
              </a:prstGeom>
              <a:blipFill rotWithShape="0">
                <a:blip r:embed="rId4"/>
                <a:stretch>
                  <a:fillRect b="-6796"/>
                </a:stretch>
              </a:blipFill>
            </p:spPr>
            <p:txBody>
              <a:bodyPr/>
              <a:lstStyle/>
              <a:p>
                <a:r>
                  <a:rPr lang="en-US">
                    <a:noFill/>
                  </a:rPr>
                  <a:t> </a:t>
                </a:r>
              </a:p>
            </p:txBody>
          </p:sp>
        </mc:Fallback>
      </mc:AlternateContent>
    </p:spTree>
    <p:extLst>
      <p:ext uri="{BB962C8B-B14F-4D97-AF65-F5344CB8AC3E}">
        <p14:creationId xmlns:p14="http://schemas.microsoft.com/office/powerpoint/2010/main" val="39759873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Outline – details</a:t>
            </a:r>
            <a:endParaRPr lang="en-US" b="1" dirty="0"/>
          </a:p>
        </p:txBody>
      </p:sp>
      <p:sp>
        <p:nvSpPr>
          <p:cNvPr id="3" name="Content Placeholder 2"/>
          <p:cNvSpPr>
            <a:spLocks noGrp="1"/>
          </p:cNvSpPr>
          <p:nvPr>
            <p:ph idx="1"/>
          </p:nvPr>
        </p:nvSpPr>
        <p:spPr>
          <a:xfrm>
            <a:off x="292100" y="1777999"/>
            <a:ext cx="8686800" cy="4804833"/>
          </a:xfrm>
        </p:spPr>
        <p:txBody>
          <a:bodyPr>
            <a:normAutofit/>
          </a:bodyPr>
          <a:lstStyle/>
          <a:p>
            <a:r>
              <a:rPr lang="en-US" dirty="0" smtClean="0"/>
              <a:t>Big </a:t>
            </a:r>
            <a:r>
              <a:rPr lang="en-US" dirty="0"/>
              <a:t>Movement </a:t>
            </a:r>
            <a:r>
              <a:rPr lang="en-US" dirty="0" smtClean="0"/>
              <a:t>Data</a:t>
            </a:r>
          </a:p>
          <a:p>
            <a:pPr lvl="1"/>
            <a:r>
              <a:rPr lang="en-US" dirty="0" smtClean="0"/>
              <a:t>Location Based Social Media Data (e.g. geo-located Tweets)</a:t>
            </a:r>
          </a:p>
          <a:p>
            <a:pPr lvl="1"/>
            <a:r>
              <a:rPr lang="en-US" dirty="0" smtClean="0"/>
              <a:t>New York taxi data (</a:t>
            </a:r>
            <a:r>
              <a:rPr lang="en-US" dirty="0" smtClean="0">
                <a:hlinkClick r:id="rId2"/>
              </a:rPr>
              <a:t>demo</a:t>
            </a:r>
            <a:r>
              <a:rPr lang="en-US" dirty="0"/>
              <a:t>)</a:t>
            </a:r>
          </a:p>
          <a:p>
            <a:pPr lvl="1"/>
            <a:r>
              <a:rPr lang="en-US" dirty="0" smtClean="0"/>
              <a:t>Knowledge </a:t>
            </a:r>
            <a:r>
              <a:rPr lang="en-US" dirty="0"/>
              <a:t>discover from movement datasets (e.g. movement </a:t>
            </a:r>
            <a:r>
              <a:rPr lang="en-US" dirty="0" smtClean="0"/>
              <a:t>flows </a:t>
            </a:r>
            <a:r>
              <a:rPr lang="en-US" dirty="0"/>
              <a:t>and hot spots)</a:t>
            </a:r>
            <a:endParaRPr lang="en-US" dirty="0" smtClean="0"/>
          </a:p>
          <a:p>
            <a:r>
              <a:rPr lang="en-US" dirty="0" smtClean="0"/>
              <a:t>CyberGIS</a:t>
            </a:r>
          </a:p>
          <a:p>
            <a:pPr lvl="1"/>
            <a:r>
              <a:rPr lang="en-US" dirty="0" smtClean="0"/>
              <a:t>Getting to know CyberGIS</a:t>
            </a:r>
          </a:p>
          <a:p>
            <a:pPr lvl="1"/>
            <a:r>
              <a:rPr lang="en-US" dirty="0" smtClean="0"/>
              <a:t>ROGER</a:t>
            </a:r>
          </a:p>
          <a:p>
            <a:pPr lvl="1"/>
            <a:r>
              <a:rPr lang="en-US" dirty="0" smtClean="0"/>
              <a:t>Distributed computing environment for Big Data processing</a:t>
            </a:r>
          </a:p>
          <a:p>
            <a:r>
              <a:rPr lang="en-US" dirty="0" smtClean="0"/>
              <a:t>Introduction to Hadoop</a:t>
            </a:r>
          </a:p>
          <a:p>
            <a:pPr lvl="1"/>
            <a:r>
              <a:rPr lang="en-US" dirty="0" smtClean="0"/>
              <a:t>MapReduce computing paradigm</a:t>
            </a:r>
          </a:p>
          <a:p>
            <a:pPr lvl="1"/>
            <a:r>
              <a:rPr lang="en-US" dirty="0" smtClean="0"/>
              <a:t>Mapper, Reducer and combiner</a:t>
            </a:r>
          </a:p>
          <a:p>
            <a:pPr lvl="1"/>
            <a:r>
              <a:rPr lang="en-US" dirty="0" smtClean="0"/>
              <a:t>HDFS</a:t>
            </a:r>
            <a:r>
              <a:rPr lang="en-US" dirty="0"/>
              <a:t> </a:t>
            </a:r>
            <a:r>
              <a:rPr lang="en-US" dirty="0" smtClean="0"/>
              <a:t>(Hadoop File System)</a:t>
            </a:r>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3</a:t>
            </a:fld>
            <a:endParaRPr lang="en-US" sz="1000" b="0" dirty="0" smtClean="0">
              <a:latin typeface="Tahoma" charset="0"/>
            </a:endParaRPr>
          </a:p>
        </p:txBody>
      </p:sp>
    </p:spTree>
    <p:extLst>
      <p:ext uri="{BB962C8B-B14F-4D97-AF65-F5344CB8AC3E}">
        <p14:creationId xmlns:p14="http://schemas.microsoft.com/office/powerpoint/2010/main" val="20547282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Quiz</a:t>
            </a:r>
            <a:endParaRPr lang="en-US" b="1" dirty="0"/>
          </a:p>
        </p:txBody>
      </p:sp>
      <p:sp>
        <p:nvSpPr>
          <p:cNvPr id="3" name="Content Placeholder 2"/>
          <p:cNvSpPr>
            <a:spLocks noGrp="1"/>
          </p:cNvSpPr>
          <p:nvPr>
            <p:ph idx="1"/>
          </p:nvPr>
        </p:nvSpPr>
        <p:spPr>
          <a:xfrm>
            <a:off x="292100" y="1777999"/>
            <a:ext cx="8686800" cy="4804833"/>
          </a:xfrm>
        </p:spPr>
        <p:txBody>
          <a:bodyPr>
            <a:normAutofit/>
          </a:bodyPr>
          <a:lstStyle/>
          <a:p>
            <a:r>
              <a:rPr lang="en-US" dirty="0" smtClean="0"/>
              <a:t>The client program that is uploading the data into HDFS performs I/O directly with the (                       ).</a:t>
            </a:r>
          </a:p>
          <a:p>
            <a:endParaRPr lang="en-US" dirty="0" smtClean="0"/>
          </a:p>
          <a:p>
            <a:r>
              <a:rPr lang="en-US" dirty="0" smtClean="0"/>
              <a:t>The (                  ) only stores the metadata of the file system, but is not responsible for storing or transferring the data.</a:t>
            </a:r>
          </a:p>
          <a:p>
            <a:endParaRPr lang="en-US" dirty="0" smtClean="0"/>
          </a:p>
          <a:p>
            <a:r>
              <a:rPr lang="en-US" dirty="0" smtClean="0"/>
              <a:t>A </a:t>
            </a:r>
            <a:r>
              <a:rPr lang="en-US" dirty="0" err="1" smtClean="0"/>
              <a:t>MapRedue</a:t>
            </a:r>
            <a:r>
              <a:rPr lang="en-US" dirty="0" smtClean="0"/>
              <a:t> job consists of three main phases: (               ), (              ),   and (            )</a:t>
            </a:r>
            <a:br>
              <a:rPr lang="en-US" dirty="0" smtClean="0"/>
            </a:br>
            <a:endParaRPr lang="en-US" dirty="0" smtClean="0"/>
          </a:p>
          <a:p>
            <a:r>
              <a:rPr lang="en-US" dirty="0" smtClean="0"/>
              <a:t>True </a:t>
            </a:r>
            <a:r>
              <a:rPr lang="en-US" dirty="0"/>
              <a:t>or False: </a:t>
            </a:r>
            <a:r>
              <a:rPr lang="en-US" dirty="0" smtClean="0"/>
              <a:t>Files are write-once only (not updateable)</a:t>
            </a:r>
            <a:endParaRPr lang="en-US" dirty="0"/>
          </a:p>
          <a:p>
            <a:endParaRPr lang="en-US" dirty="0" smtClean="0"/>
          </a:p>
          <a:p>
            <a:endParaRPr lang="en-US" dirty="0">
              <a:latin typeface="Franklin Gothic Book" charset="0"/>
              <a:ea typeface="ＭＳ Ｐゴシック" charset="0"/>
            </a:endParaRPr>
          </a:p>
          <a:p>
            <a:pPr lvl="1"/>
            <a:endParaRPr lang="en-US" sz="1800" dirty="0">
              <a:latin typeface="Franklin Gothic Book" charset="0"/>
              <a:ea typeface="ＭＳ Ｐゴシック" charset="0"/>
            </a:endParaRPr>
          </a:p>
          <a:p>
            <a:pPr marL="914400" lvl="2" indent="0">
              <a:buNone/>
            </a:pPr>
            <a:endParaRPr lang="en-US" dirty="0">
              <a:latin typeface="Franklin Gothic Book" charset="0"/>
              <a:ea typeface="ＭＳ Ｐゴシック" charset="0"/>
            </a:endParaRPr>
          </a:p>
          <a:p>
            <a:pPr lvl="1"/>
            <a:endParaRPr lang="en-US" dirty="0" smtClean="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30</a:t>
            </a:fld>
            <a:endParaRPr lang="en-US" sz="1000" b="0" dirty="0" smtClean="0">
              <a:latin typeface="Tahoma" charset="0"/>
            </a:endParaRPr>
          </a:p>
        </p:txBody>
      </p:sp>
    </p:spTree>
    <p:extLst>
      <p:ext uri="{BB962C8B-B14F-4D97-AF65-F5344CB8AC3E}">
        <p14:creationId xmlns:p14="http://schemas.microsoft.com/office/powerpoint/2010/main" val="26949942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700" y="876301"/>
            <a:ext cx="9143999" cy="1331161"/>
          </a:xfrm>
        </p:spPr>
        <p:txBody>
          <a:bodyPr/>
          <a:lstStyle/>
          <a:p>
            <a:pPr>
              <a:lnSpc>
                <a:spcPct val="80000"/>
              </a:lnSpc>
              <a:spcBef>
                <a:spcPts val="450"/>
              </a:spcBef>
              <a:defRPr/>
            </a:pPr>
            <a:r>
              <a:rPr lang="en-US" sz="4000" b="1" dirty="0" smtClean="0">
                <a:latin typeface="Tahoma" charset="0"/>
              </a:rPr>
              <a:t> Apache Pig</a:t>
            </a:r>
            <a:endParaRPr lang="en-US" sz="4000" b="1" dirty="0">
              <a:latin typeface="Tahoma" charset="0"/>
            </a:endParaRPr>
          </a:p>
        </p:txBody>
      </p:sp>
      <p:sp>
        <p:nvSpPr>
          <p:cNvPr id="5" name="Rectangle 4"/>
          <p:cNvSpPr txBox="1">
            <a:spLocks noChangeArrowheads="1"/>
          </p:cNvSpPr>
          <p:nvPr/>
        </p:nvSpPr>
        <p:spPr>
          <a:xfrm>
            <a:off x="457200" y="2933700"/>
            <a:ext cx="8216900" cy="327152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2400" kern="1200">
                <a:solidFill>
                  <a:schemeClr val="tx2">
                    <a:lumMod val="75000"/>
                  </a:schemeClr>
                </a:solidFill>
                <a:latin typeface="+mj-lt"/>
                <a:ea typeface="+mn-ea"/>
                <a:cs typeface="+mn-cs"/>
              </a:defRPr>
            </a:lvl1pPr>
            <a:lvl2pPr marL="4572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3pPr>
            <a:lvl4pPr marL="13716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4pPr>
            <a:lvl5pPr marL="18288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5pPr>
            <a:lvl6pPr marL="22860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6pPr>
            <a:lvl7pPr marL="27432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7pPr>
            <a:lvl8pPr marL="32004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8pPr>
            <a:lvl9pPr marL="36576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9pPr>
          </a:lstStyle>
          <a:p>
            <a:pPr algn="l">
              <a:lnSpc>
                <a:spcPct val="80000"/>
              </a:lnSpc>
              <a:buFont typeface="Wingdings" charset="0"/>
              <a:buNone/>
              <a:defRPr/>
            </a:pPr>
            <a:r>
              <a:rPr lang="en-US" dirty="0" smtClean="0"/>
              <a:t>This unit includes the following topics:</a:t>
            </a:r>
          </a:p>
          <a:p>
            <a:pPr marL="742950" lvl="1" indent="-285750" algn="l">
              <a:lnSpc>
                <a:spcPct val="80000"/>
              </a:lnSpc>
              <a:buFont typeface="Arial"/>
              <a:buChar char="•"/>
              <a:defRPr/>
            </a:pPr>
            <a:r>
              <a:rPr lang="en-US" dirty="0" smtClean="0"/>
              <a:t>What is Pig?</a:t>
            </a:r>
          </a:p>
          <a:p>
            <a:pPr marL="742950" lvl="1" indent="-285750" algn="l">
              <a:lnSpc>
                <a:spcPct val="80000"/>
              </a:lnSpc>
              <a:buFont typeface="Arial"/>
              <a:buChar char="•"/>
              <a:defRPr/>
            </a:pPr>
            <a:r>
              <a:rPr lang="en-US" dirty="0" smtClean="0"/>
              <a:t>Pig Script and Grunt Shell</a:t>
            </a:r>
          </a:p>
          <a:p>
            <a:pPr marL="742950" lvl="1" indent="-285750" algn="l">
              <a:lnSpc>
                <a:spcPct val="80000"/>
              </a:lnSpc>
              <a:buFont typeface="Arial"/>
              <a:buChar char="•"/>
              <a:defRPr/>
            </a:pPr>
            <a:r>
              <a:rPr lang="en-US" dirty="0" smtClean="0"/>
              <a:t>Pig Data Model</a:t>
            </a:r>
          </a:p>
          <a:p>
            <a:pPr marL="742950" lvl="1" indent="-285750" algn="l">
              <a:lnSpc>
                <a:spcPct val="80000"/>
              </a:lnSpc>
              <a:buFont typeface="Arial"/>
              <a:buChar char="•"/>
              <a:defRPr/>
            </a:pPr>
            <a:r>
              <a:rPr lang="en-US" dirty="0"/>
              <a:t>Pig Latin and Relation </a:t>
            </a:r>
            <a:r>
              <a:rPr lang="en-US" dirty="0" smtClean="0"/>
              <a:t>Names</a:t>
            </a:r>
          </a:p>
          <a:p>
            <a:pPr marL="742950" lvl="1" indent="-285750" algn="l">
              <a:lnSpc>
                <a:spcPct val="80000"/>
              </a:lnSpc>
              <a:buFont typeface="Arial"/>
              <a:buChar char="•"/>
              <a:defRPr/>
            </a:pPr>
            <a:r>
              <a:rPr lang="en-US" dirty="0" smtClean="0"/>
              <a:t>Use Pig to navigate through HDFS and explore a dataset</a:t>
            </a:r>
          </a:p>
          <a:p>
            <a:pPr marL="742950" lvl="1" indent="-285750" algn="l">
              <a:lnSpc>
                <a:spcPct val="80000"/>
              </a:lnSpc>
              <a:buFont typeface="Arial"/>
              <a:buChar char="•"/>
              <a:defRPr/>
            </a:pPr>
            <a:endParaRPr lang="en-US" dirty="0" smtClean="0"/>
          </a:p>
          <a:p>
            <a:pPr marL="742950" lvl="1" indent="-285750" algn="l">
              <a:lnSpc>
                <a:spcPct val="80000"/>
              </a:lnSpc>
              <a:buFont typeface="Arial"/>
              <a:buChar char="•"/>
              <a:defRPr/>
            </a:pPr>
            <a:endParaRPr lang="en-US" dirty="0" smtClean="0">
              <a:latin typeface="Tahoma" charset="0"/>
            </a:endParaRPr>
          </a:p>
          <a:p>
            <a:pPr algn="l">
              <a:lnSpc>
                <a:spcPct val="80000"/>
              </a:lnSpc>
              <a:buFont typeface="Wingdings" charset="0"/>
              <a:buNone/>
              <a:defRPr/>
            </a:pPr>
            <a:endParaRPr lang="en-US" dirty="0" smtClean="0">
              <a:latin typeface="Tahoma" charset="0"/>
            </a:endParaRPr>
          </a:p>
        </p:txBody>
      </p:sp>
    </p:spTree>
    <p:extLst>
      <p:ext uri="{BB962C8B-B14F-4D97-AF65-F5344CB8AC3E}">
        <p14:creationId xmlns:p14="http://schemas.microsoft.com/office/powerpoint/2010/main" val="37198176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What is Pig?</a:t>
            </a:r>
            <a:endParaRPr lang="en-US" b="1" dirty="0"/>
          </a:p>
        </p:txBody>
      </p:sp>
      <p:sp>
        <p:nvSpPr>
          <p:cNvPr id="3" name="Content Placeholder 2"/>
          <p:cNvSpPr>
            <a:spLocks noGrp="1"/>
          </p:cNvSpPr>
          <p:nvPr>
            <p:ph idx="1"/>
          </p:nvPr>
        </p:nvSpPr>
        <p:spPr>
          <a:xfrm>
            <a:off x="292100" y="1777999"/>
            <a:ext cx="8686800" cy="4804833"/>
          </a:xfrm>
        </p:spPr>
        <p:txBody>
          <a:bodyPr>
            <a:normAutofit/>
          </a:bodyPr>
          <a:lstStyle/>
          <a:p>
            <a:r>
              <a:rPr lang="en-US" dirty="0"/>
              <a:t>Pig provides an engine for executing data flows in parallel on </a:t>
            </a:r>
            <a:r>
              <a:rPr lang="en-US" dirty="0" smtClean="0"/>
              <a:t>Hadoop</a:t>
            </a:r>
            <a:r>
              <a:rPr lang="en-US" baseline="30000" dirty="0" smtClean="0"/>
              <a:t>1</a:t>
            </a:r>
            <a:r>
              <a:rPr lang="en-US" dirty="0" smtClean="0"/>
              <a:t>. </a:t>
            </a:r>
          </a:p>
          <a:p>
            <a:r>
              <a:rPr lang="en-US" dirty="0" smtClean="0"/>
              <a:t>A scripting platform for processing and analyzing large data sets</a:t>
            </a:r>
          </a:p>
          <a:p>
            <a:pPr lvl="1"/>
            <a:r>
              <a:rPr lang="en-US" dirty="0"/>
              <a:t>Apache Pig allows Apache </a:t>
            </a:r>
            <a:r>
              <a:rPr lang="en-US" dirty="0" err="1"/>
              <a:t>Hadoop</a:t>
            </a:r>
            <a:r>
              <a:rPr lang="en-US" dirty="0"/>
              <a:t> users to write complex </a:t>
            </a:r>
            <a:r>
              <a:rPr lang="en-US" dirty="0" err="1"/>
              <a:t>MapReduce</a:t>
            </a:r>
            <a:r>
              <a:rPr lang="en-US" dirty="0"/>
              <a:t> transformations using a simple scripting language called Pig Latin. </a:t>
            </a:r>
            <a:endParaRPr lang="en-US" dirty="0" smtClean="0"/>
          </a:p>
          <a:p>
            <a:pPr lvl="1"/>
            <a:r>
              <a:rPr lang="en-US" dirty="0" smtClean="0"/>
              <a:t>Pig </a:t>
            </a:r>
            <a:r>
              <a:rPr lang="en-US" dirty="0"/>
              <a:t>Latin includes operators for many of the traditional data operations (join, sort, filter, etc.), as well as the ability for users to develop their own functions for reading, processing, and writing data.</a:t>
            </a:r>
            <a:endParaRPr lang="en-US" dirty="0" smtClean="0"/>
          </a:p>
          <a:p>
            <a:r>
              <a:rPr lang="en-US" dirty="0" smtClean="0"/>
              <a:t>How Pig differs from </a:t>
            </a:r>
            <a:r>
              <a:rPr lang="en-US" dirty="0" err="1" smtClean="0"/>
              <a:t>MapReduce</a:t>
            </a:r>
            <a:r>
              <a:rPr lang="en-US" dirty="0" smtClean="0"/>
              <a:t>?</a:t>
            </a:r>
          </a:p>
          <a:p>
            <a:pPr lvl="1"/>
            <a:r>
              <a:rPr lang="en-US" dirty="0" smtClean="0"/>
              <a:t>It </a:t>
            </a:r>
            <a:r>
              <a:rPr lang="en-US" dirty="0"/>
              <a:t>can do early error checking (did the user try to add a string field to an integer field?) and optimizations (can these two grouping operations be combined?)</a:t>
            </a:r>
            <a:r>
              <a:rPr lang="en-US" dirty="0" smtClean="0"/>
              <a:t>.</a:t>
            </a:r>
          </a:p>
          <a:p>
            <a:pPr lvl="1"/>
            <a:r>
              <a:rPr lang="en-US" dirty="0"/>
              <a:t>Pig Latin </a:t>
            </a:r>
            <a:r>
              <a:rPr lang="en-US" dirty="0" smtClean="0"/>
              <a:t>cost less </a:t>
            </a:r>
            <a:r>
              <a:rPr lang="en-US" dirty="0"/>
              <a:t>to write and maintain than Java code for </a:t>
            </a:r>
            <a:r>
              <a:rPr lang="en-US" dirty="0" err="1"/>
              <a:t>MapReduce</a:t>
            </a:r>
            <a:r>
              <a:rPr lang="en-US" dirty="0" smtClean="0"/>
              <a:t>.</a:t>
            </a:r>
          </a:p>
          <a:p>
            <a:pPr lvl="1"/>
            <a:r>
              <a:rPr lang="en-US" dirty="0" smtClean="0"/>
              <a:t>Multiple operators are provided.</a:t>
            </a:r>
            <a:endParaRPr lang="en-US" dirty="0"/>
          </a:p>
          <a:p>
            <a:pPr lvl="1"/>
            <a:endParaRPr lang="en-US" dirty="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32</a:t>
            </a:fld>
            <a:endParaRPr lang="en-US" sz="1000" b="0" dirty="0" smtClean="0">
              <a:latin typeface="Tahoma" charset="0"/>
            </a:endParaRPr>
          </a:p>
        </p:txBody>
      </p:sp>
      <p:sp>
        <p:nvSpPr>
          <p:cNvPr id="5" name="TextBox 4"/>
          <p:cNvSpPr txBox="1"/>
          <p:nvPr/>
        </p:nvSpPr>
        <p:spPr>
          <a:xfrm>
            <a:off x="257629" y="6544914"/>
            <a:ext cx="8686800" cy="276999"/>
          </a:xfrm>
          <a:prstGeom prst="rect">
            <a:avLst/>
          </a:prstGeom>
          <a:noFill/>
        </p:spPr>
        <p:txBody>
          <a:bodyPr wrap="square" rtlCol="0">
            <a:spAutoFit/>
          </a:bodyPr>
          <a:lstStyle/>
          <a:p>
            <a:r>
              <a:rPr lang="en-US" sz="1200" dirty="0" smtClean="0">
                <a:latin typeface="+mj-lt"/>
              </a:rPr>
              <a:t>1. Gates</a:t>
            </a:r>
            <a:r>
              <a:rPr lang="en-US" sz="1200" dirty="0">
                <a:latin typeface="+mj-lt"/>
              </a:rPr>
              <a:t>, A. (2011). </a:t>
            </a:r>
            <a:r>
              <a:rPr lang="en-US" sz="1200" i="1" dirty="0">
                <a:latin typeface="+mj-lt"/>
              </a:rPr>
              <a:t>Programming Pig</a:t>
            </a:r>
            <a:r>
              <a:rPr lang="en-US" sz="1200" dirty="0">
                <a:latin typeface="+mj-lt"/>
              </a:rPr>
              <a:t>. " O'Reilly Media, Inc</a:t>
            </a:r>
            <a:r>
              <a:rPr lang="en-US" sz="1200" dirty="0" smtClean="0">
                <a:latin typeface="+mj-lt"/>
              </a:rPr>
              <a:t>.".</a:t>
            </a:r>
            <a:endParaRPr lang="en-US" sz="1200" dirty="0">
              <a:solidFill>
                <a:srgbClr val="000000"/>
              </a:solidFill>
              <a:latin typeface="+mj-lt"/>
            </a:endParaRPr>
          </a:p>
        </p:txBody>
      </p:sp>
    </p:spTree>
    <p:extLst>
      <p:ext uri="{BB962C8B-B14F-4D97-AF65-F5344CB8AC3E}">
        <p14:creationId xmlns:p14="http://schemas.microsoft.com/office/powerpoint/2010/main" val="7722088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Apache Pig Philosophy</a:t>
            </a:r>
            <a:endParaRPr lang="en-US" b="1" dirty="0"/>
          </a:p>
        </p:txBody>
      </p:sp>
      <p:sp>
        <p:nvSpPr>
          <p:cNvPr id="3" name="Content Placeholder 2"/>
          <p:cNvSpPr>
            <a:spLocks noGrp="1"/>
          </p:cNvSpPr>
          <p:nvPr>
            <p:ph idx="1"/>
          </p:nvPr>
        </p:nvSpPr>
        <p:spPr>
          <a:xfrm>
            <a:off x="292100" y="1777999"/>
            <a:ext cx="8686800" cy="4804833"/>
          </a:xfrm>
        </p:spPr>
        <p:txBody>
          <a:bodyPr>
            <a:normAutofit/>
          </a:bodyPr>
          <a:lstStyle/>
          <a:p>
            <a:r>
              <a:rPr lang="en-US" dirty="0" smtClean="0"/>
              <a:t>The Apache Pig Project published founding philosophy for pig developers</a:t>
            </a:r>
            <a:r>
              <a:rPr lang="en-US" baseline="30000" dirty="0" smtClean="0"/>
              <a:t>1</a:t>
            </a:r>
            <a:r>
              <a:rPr lang="en-US" dirty="0" smtClean="0"/>
              <a:t>. </a:t>
            </a:r>
          </a:p>
          <a:p>
            <a:r>
              <a:rPr lang="en-US" dirty="0"/>
              <a:t>Pigs Eat </a:t>
            </a:r>
            <a:r>
              <a:rPr lang="en-US" dirty="0" smtClean="0"/>
              <a:t>Anything</a:t>
            </a:r>
          </a:p>
          <a:p>
            <a:pPr lvl="1"/>
            <a:r>
              <a:rPr lang="en-US" dirty="0" smtClean="0"/>
              <a:t>Pig can process any data, structured or unstructured.</a:t>
            </a:r>
          </a:p>
          <a:p>
            <a:r>
              <a:rPr lang="en-US" dirty="0"/>
              <a:t>Pigs Live </a:t>
            </a:r>
            <a:r>
              <a:rPr lang="en-US" dirty="0" smtClean="0"/>
              <a:t>Anywhere</a:t>
            </a:r>
          </a:p>
          <a:p>
            <a:pPr lvl="1"/>
            <a:r>
              <a:rPr lang="en-US" dirty="0" smtClean="0"/>
              <a:t>Pig is not just for </a:t>
            </a:r>
            <a:r>
              <a:rPr lang="en-US" dirty="0" err="1" smtClean="0"/>
              <a:t>Hadoop</a:t>
            </a:r>
            <a:r>
              <a:rPr lang="en-US" dirty="0" smtClean="0"/>
              <a:t>. Pig can run on any parallel data processing framework. </a:t>
            </a:r>
          </a:p>
          <a:p>
            <a:r>
              <a:rPr lang="en-US" dirty="0"/>
              <a:t>Pigs Are Domestic </a:t>
            </a:r>
            <a:r>
              <a:rPr lang="en-US" dirty="0" smtClean="0"/>
              <a:t>Animals</a:t>
            </a:r>
          </a:p>
          <a:p>
            <a:pPr lvl="1"/>
            <a:r>
              <a:rPr lang="en-US" dirty="0"/>
              <a:t>Pig is designed to be easily controlled and modified by its users.</a:t>
            </a:r>
            <a:endParaRPr lang="en-US" dirty="0" smtClean="0"/>
          </a:p>
          <a:p>
            <a:r>
              <a:rPr lang="en-US" dirty="0"/>
              <a:t>Pigs Fly</a:t>
            </a:r>
            <a:endParaRPr lang="en-US" dirty="0" smtClean="0"/>
          </a:p>
          <a:p>
            <a:pPr lvl="1"/>
            <a:r>
              <a:rPr lang="en-US" dirty="0"/>
              <a:t>Pig processes data quickly.</a:t>
            </a:r>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33</a:t>
            </a:fld>
            <a:endParaRPr lang="en-US" sz="1000" b="0" dirty="0" smtClean="0">
              <a:latin typeface="Tahoma" charset="0"/>
            </a:endParaRPr>
          </a:p>
        </p:txBody>
      </p:sp>
      <p:sp>
        <p:nvSpPr>
          <p:cNvPr id="5" name="TextBox 4"/>
          <p:cNvSpPr txBox="1"/>
          <p:nvPr/>
        </p:nvSpPr>
        <p:spPr>
          <a:xfrm>
            <a:off x="257629" y="6544914"/>
            <a:ext cx="8686800" cy="276999"/>
          </a:xfrm>
          <a:prstGeom prst="rect">
            <a:avLst/>
          </a:prstGeom>
          <a:noFill/>
        </p:spPr>
        <p:txBody>
          <a:bodyPr wrap="square" rtlCol="0">
            <a:spAutoFit/>
          </a:bodyPr>
          <a:lstStyle/>
          <a:p>
            <a:r>
              <a:rPr lang="en-US" sz="1200" dirty="0" smtClean="0">
                <a:latin typeface="+mj-lt"/>
              </a:rPr>
              <a:t>1. http</a:t>
            </a:r>
            <a:r>
              <a:rPr lang="en-US" sz="1200" dirty="0">
                <a:latin typeface="+mj-lt"/>
              </a:rPr>
              <a:t>://</a:t>
            </a:r>
            <a:r>
              <a:rPr lang="en-US" sz="1200" dirty="0" err="1">
                <a:latin typeface="+mj-lt"/>
              </a:rPr>
              <a:t>pig.apache.org</a:t>
            </a:r>
            <a:r>
              <a:rPr lang="en-US" sz="1200" dirty="0">
                <a:latin typeface="+mj-lt"/>
              </a:rPr>
              <a:t>/</a:t>
            </a:r>
            <a:r>
              <a:rPr lang="en-US" sz="1200" dirty="0" err="1">
                <a:latin typeface="+mj-lt"/>
              </a:rPr>
              <a:t>philosophy.html</a:t>
            </a:r>
            <a:endParaRPr lang="en-US" sz="1200" dirty="0">
              <a:solidFill>
                <a:srgbClr val="000000"/>
              </a:solidFill>
              <a:latin typeface="+mj-lt"/>
            </a:endParaRPr>
          </a:p>
        </p:txBody>
      </p:sp>
    </p:spTree>
    <p:extLst>
      <p:ext uri="{BB962C8B-B14F-4D97-AF65-F5344CB8AC3E}">
        <p14:creationId xmlns:p14="http://schemas.microsoft.com/office/powerpoint/2010/main" val="12086358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Pig Script and Grunt Shell</a:t>
            </a:r>
            <a:endParaRPr lang="en-US" b="1" dirty="0"/>
          </a:p>
        </p:txBody>
      </p:sp>
      <p:sp>
        <p:nvSpPr>
          <p:cNvPr id="3" name="Content Placeholder 2"/>
          <p:cNvSpPr>
            <a:spLocks noGrp="1"/>
          </p:cNvSpPr>
          <p:nvPr>
            <p:ph idx="1"/>
          </p:nvPr>
        </p:nvSpPr>
        <p:spPr>
          <a:xfrm>
            <a:off x="292100" y="1777999"/>
            <a:ext cx="8686800" cy="4804833"/>
          </a:xfrm>
        </p:spPr>
        <p:txBody>
          <a:bodyPr>
            <a:normAutofit/>
          </a:bodyPr>
          <a:lstStyle/>
          <a:p>
            <a:r>
              <a:rPr lang="en-US" dirty="0" smtClean="0"/>
              <a:t>Pig Latin scripts can be executed by Pig script or Grunt shell</a:t>
            </a:r>
          </a:p>
          <a:p>
            <a:r>
              <a:rPr lang="en-US" dirty="0" smtClean="0"/>
              <a:t>Pig script</a:t>
            </a:r>
            <a:endParaRPr lang="en-US" dirty="0"/>
          </a:p>
          <a:p>
            <a:pPr lvl="1"/>
            <a:r>
              <a:rPr lang="en-US" dirty="0" smtClean="0"/>
              <a:t>Write a Pig Latin program in a text file and execute it using the </a:t>
            </a:r>
            <a:r>
              <a:rPr lang="en-US" b="1" dirty="0" smtClean="0"/>
              <a:t>pig</a:t>
            </a:r>
            <a:r>
              <a:rPr lang="en-US" dirty="0" smtClean="0"/>
              <a:t> command</a:t>
            </a:r>
          </a:p>
          <a:p>
            <a:pPr lvl="1"/>
            <a:endParaRPr lang="en-US" dirty="0"/>
          </a:p>
          <a:p>
            <a:r>
              <a:rPr lang="en-US" dirty="0" smtClean="0"/>
              <a:t>Grunt shell</a:t>
            </a:r>
          </a:p>
          <a:p>
            <a:pPr lvl="1"/>
            <a:r>
              <a:rPr lang="en-US" dirty="0" smtClean="0"/>
              <a:t>Grunt is Pig’s interactive shell. </a:t>
            </a:r>
            <a:r>
              <a:rPr lang="en-US" dirty="0"/>
              <a:t>It enables users to enter Pig Latin interactively and provides a shell for users to interact </a:t>
            </a:r>
            <a:r>
              <a:rPr lang="en-US" dirty="0" smtClean="0"/>
              <a:t>with HDFS.</a:t>
            </a:r>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34</a:t>
            </a:fld>
            <a:endParaRPr lang="en-US" sz="1000" b="0" dirty="0" smtClean="0">
              <a:latin typeface="Tahoma" charset="0"/>
            </a:endParaRPr>
          </a:p>
        </p:txBody>
      </p:sp>
      <p:pic>
        <p:nvPicPr>
          <p:cNvPr id="6" name="Picture 5" descr="pigscrip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304" y="2942289"/>
            <a:ext cx="7282453" cy="333625"/>
          </a:xfrm>
          <a:prstGeom prst="rect">
            <a:avLst/>
          </a:prstGeom>
        </p:spPr>
      </p:pic>
      <p:pic>
        <p:nvPicPr>
          <p:cNvPr id="8" name="Picture 7" descr="piggrun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408" y="4300148"/>
            <a:ext cx="7206349" cy="2483857"/>
          </a:xfrm>
          <a:prstGeom prst="rect">
            <a:avLst/>
          </a:prstGeom>
        </p:spPr>
      </p:pic>
    </p:spTree>
    <p:extLst>
      <p:ext uri="{BB962C8B-B14F-4D97-AF65-F5344CB8AC3E}">
        <p14:creationId xmlns:p14="http://schemas.microsoft.com/office/powerpoint/2010/main" val="204539369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Pig’s Data Model</a:t>
            </a:r>
            <a:endParaRPr lang="en-US" b="1" dirty="0"/>
          </a:p>
        </p:txBody>
      </p:sp>
      <p:sp>
        <p:nvSpPr>
          <p:cNvPr id="3" name="Content Placeholder 2"/>
          <p:cNvSpPr>
            <a:spLocks noGrp="1"/>
          </p:cNvSpPr>
          <p:nvPr>
            <p:ph idx="1"/>
          </p:nvPr>
        </p:nvSpPr>
        <p:spPr>
          <a:xfrm>
            <a:off x="292100" y="1777999"/>
            <a:ext cx="8686800" cy="4804833"/>
          </a:xfrm>
        </p:spPr>
        <p:txBody>
          <a:bodyPr>
            <a:normAutofit/>
          </a:bodyPr>
          <a:lstStyle/>
          <a:p>
            <a:r>
              <a:rPr lang="en-US" dirty="0" smtClean="0"/>
              <a:t>Pig’s data types are consisted of two categories: </a:t>
            </a:r>
          </a:p>
          <a:p>
            <a:pPr lvl="1"/>
            <a:r>
              <a:rPr lang="en-US" dirty="0"/>
              <a:t>S</a:t>
            </a:r>
            <a:r>
              <a:rPr lang="en-US" dirty="0" smtClean="0"/>
              <a:t>calar types contain a single value</a:t>
            </a:r>
          </a:p>
          <a:p>
            <a:pPr lvl="1"/>
            <a:r>
              <a:rPr lang="en-US" dirty="0" smtClean="0"/>
              <a:t>Complex types contain other types. </a:t>
            </a:r>
          </a:p>
          <a:p>
            <a:r>
              <a:rPr lang="en-US" dirty="0" smtClean="0"/>
              <a:t>Scalar Types </a:t>
            </a:r>
          </a:p>
          <a:p>
            <a:pPr lvl="1"/>
            <a:r>
              <a:rPr lang="en-US" dirty="0" err="1" smtClean="0"/>
              <a:t>Int</a:t>
            </a:r>
            <a:r>
              <a:rPr lang="en-US" dirty="0" smtClean="0"/>
              <a:t>, long, float, double, </a:t>
            </a:r>
            <a:r>
              <a:rPr lang="en-US" dirty="0" err="1" smtClean="0"/>
              <a:t>chararray</a:t>
            </a:r>
            <a:r>
              <a:rPr lang="en-US" dirty="0" smtClean="0"/>
              <a:t> (strings of Unicode characters), </a:t>
            </a:r>
            <a:r>
              <a:rPr lang="en-US" dirty="0" err="1" smtClean="0"/>
              <a:t>bytearray</a:t>
            </a:r>
            <a:r>
              <a:rPr lang="en-US" dirty="0" smtClean="0"/>
              <a:t> (a blob), </a:t>
            </a:r>
            <a:r>
              <a:rPr lang="en-US" dirty="0" err="1" smtClean="0"/>
              <a:t>boolean</a:t>
            </a:r>
            <a:endParaRPr lang="en-US" dirty="0" smtClean="0"/>
          </a:p>
          <a:p>
            <a:r>
              <a:rPr lang="en-US" dirty="0" smtClean="0"/>
              <a:t>Complex types</a:t>
            </a:r>
          </a:p>
          <a:p>
            <a:pPr lvl="1"/>
            <a:r>
              <a:rPr lang="en-US" dirty="0" smtClean="0"/>
              <a:t>Map: Collection of key value pairs</a:t>
            </a:r>
          </a:p>
          <a:p>
            <a:pPr lvl="2"/>
            <a:r>
              <a:rPr lang="en-US" dirty="0" smtClean="0"/>
              <a:t>[name#David,department#CyberGis,zip#61821]</a:t>
            </a:r>
          </a:p>
          <a:p>
            <a:pPr lvl="1"/>
            <a:r>
              <a:rPr lang="en-US" dirty="0" smtClean="0"/>
              <a:t>Tuple: Ordered set of fields</a:t>
            </a:r>
          </a:p>
          <a:p>
            <a:pPr lvl="2"/>
            <a:r>
              <a:rPr lang="en-US" dirty="0" smtClean="0"/>
              <a:t>(David,CyberGIS,61821) – Tuples are divided into fields.</a:t>
            </a:r>
          </a:p>
          <a:p>
            <a:pPr lvl="1"/>
            <a:r>
              <a:rPr lang="en-US" dirty="0" smtClean="0"/>
              <a:t>Bag: Unordered collection of tuples</a:t>
            </a:r>
          </a:p>
          <a:p>
            <a:pPr lvl="2"/>
            <a:r>
              <a:rPr lang="en-US" dirty="0"/>
              <a:t>{(</a:t>
            </a:r>
            <a:r>
              <a:rPr lang="en-US" dirty="0" smtClean="0"/>
              <a:t>David,</a:t>
            </a:r>
            <a:r>
              <a:rPr lang="en-US" dirty="0"/>
              <a:t>CyberGIS,61821</a:t>
            </a:r>
            <a:r>
              <a:rPr lang="en-US" dirty="0" smtClean="0"/>
              <a:t>), (Tom,Mathmatics,61820), </a:t>
            </a:r>
          </a:p>
          <a:p>
            <a:pPr marL="914400" lvl="2" indent="0">
              <a:buNone/>
            </a:pPr>
            <a:r>
              <a:rPr lang="en-US" dirty="0"/>
              <a:t> </a:t>
            </a:r>
            <a:r>
              <a:rPr lang="en-US" dirty="0" smtClean="0"/>
              <a:t>     (</a:t>
            </a:r>
            <a:r>
              <a:rPr lang="en-US" dirty="0" err="1" smtClean="0"/>
              <a:t>Clair,Computer</a:t>
            </a:r>
            <a:r>
              <a:rPr lang="en-US" dirty="0" smtClean="0"/>
              <a:t> Science,</a:t>
            </a:r>
            <a:r>
              <a:rPr lang="en-US" dirty="0"/>
              <a:t>61821) </a:t>
            </a:r>
            <a:r>
              <a:rPr lang="en-US" dirty="0" smtClean="0"/>
              <a:t> }</a:t>
            </a:r>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35</a:t>
            </a:fld>
            <a:endParaRPr lang="en-US" sz="1000" b="0" dirty="0" smtClean="0">
              <a:latin typeface="Tahoma" charset="0"/>
            </a:endParaRPr>
          </a:p>
        </p:txBody>
      </p:sp>
    </p:spTree>
    <p:extLst>
      <p:ext uri="{BB962C8B-B14F-4D97-AF65-F5344CB8AC3E}">
        <p14:creationId xmlns:p14="http://schemas.microsoft.com/office/powerpoint/2010/main" val="6625209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Pig Latin 1</a:t>
            </a:r>
            <a:endParaRPr lang="en-US" b="1" dirty="0"/>
          </a:p>
        </p:txBody>
      </p:sp>
      <p:sp>
        <p:nvSpPr>
          <p:cNvPr id="3" name="Content Placeholder 2"/>
          <p:cNvSpPr>
            <a:spLocks noGrp="1"/>
          </p:cNvSpPr>
          <p:nvPr>
            <p:ph idx="1"/>
          </p:nvPr>
        </p:nvSpPr>
        <p:spPr>
          <a:xfrm>
            <a:off x="292100" y="1748692"/>
            <a:ext cx="8686800" cy="4804833"/>
          </a:xfrm>
        </p:spPr>
        <p:txBody>
          <a:bodyPr>
            <a:normAutofit/>
          </a:bodyPr>
          <a:lstStyle/>
          <a:p>
            <a:r>
              <a:rPr lang="en-US" dirty="0" smtClean="0"/>
              <a:t>Pig Latin is a dataflow language.</a:t>
            </a:r>
          </a:p>
          <a:p>
            <a:r>
              <a:rPr lang="en-US" dirty="0" smtClean="0"/>
              <a:t>Each processing step results in a new data set, or relation.</a:t>
            </a:r>
          </a:p>
          <a:p>
            <a:pPr lvl="1"/>
            <a:r>
              <a:rPr lang="en-US" dirty="0" smtClean="0"/>
              <a:t>input= </a:t>
            </a:r>
            <a:r>
              <a:rPr lang="en-US" dirty="0"/>
              <a:t>LOAD </a:t>
            </a:r>
            <a:r>
              <a:rPr lang="en-US" dirty="0" smtClean="0"/>
              <a:t>‘twitterdata.txt' </a:t>
            </a:r>
            <a:r>
              <a:rPr lang="en-US" dirty="0"/>
              <a:t>USING </a:t>
            </a:r>
            <a:r>
              <a:rPr lang="en-US" dirty="0" err="1"/>
              <a:t>PigStorage</a:t>
            </a:r>
            <a:r>
              <a:rPr lang="en-US" dirty="0"/>
              <a:t>(','</a:t>
            </a:r>
            <a:r>
              <a:rPr lang="en-US" dirty="0" smtClean="0"/>
              <a:t>)</a:t>
            </a:r>
          </a:p>
          <a:p>
            <a:pPr lvl="1"/>
            <a:r>
              <a:rPr lang="en-US" dirty="0"/>
              <a:t>In input = </a:t>
            </a:r>
            <a:r>
              <a:rPr lang="en-US" dirty="0" smtClean="0"/>
              <a:t>LOAD  </a:t>
            </a:r>
            <a:r>
              <a:rPr lang="en-US" dirty="0"/>
              <a:t>’ twitterdata.txt ', input is the name of the </a:t>
            </a:r>
            <a:r>
              <a:rPr lang="en-US" dirty="0" smtClean="0"/>
              <a:t>dataset in HDFS.</a:t>
            </a:r>
          </a:p>
          <a:p>
            <a:r>
              <a:rPr lang="en-US" dirty="0" smtClean="0"/>
              <a:t>Case sensitive</a:t>
            </a:r>
          </a:p>
          <a:p>
            <a:pPr lvl="1"/>
            <a:r>
              <a:rPr lang="en-US" dirty="0"/>
              <a:t>Pig Latin cannot decide whether it is case-sensitive</a:t>
            </a:r>
            <a:r>
              <a:rPr lang="en-US" dirty="0" smtClean="0"/>
              <a:t>.</a:t>
            </a:r>
          </a:p>
          <a:p>
            <a:pPr lvl="1"/>
            <a:r>
              <a:rPr lang="en-US" dirty="0"/>
              <a:t>Keywords in Pig Latin are not case-</a:t>
            </a:r>
            <a:r>
              <a:rPr lang="en-US" dirty="0" smtClean="0"/>
              <a:t>sensitive (e.g., LOAD is identical to load)</a:t>
            </a:r>
          </a:p>
          <a:p>
            <a:r>
              <a:rPr lang="en-US" dirty="0" smtClean="0"/>
              <a:t>Comments</a:t>
            </a:r>
          </a:p>
          <a:p>
            <a:pPr lvl="1"/>
            <a:r>
              <a:rPr lang="en-US" dirty="0"/>
              <a:t>SQL-style single-line comments (--) and Java-style multiline comments (/* */)</a:t>
            </a:r>
            <a:r>
              <a:rPr lang="en-US" dirty="0" smtClean="0"/>
              <a:t>.</a:t>
            </a:r>
          </a:p>
          <a:p>
            <a:r>
              <a:rPr lang="en-US" dirty="0" smtClean="0"/>
              <a:t>Pig Latin Reference Manual</a:t>
            </a:r>
          </a:p>
          <a:p>
            <a:pPr lvl="1"/>
            <a:r>
              <a:rPr lang="en-US" dirty="0"/>
              <a:t>http://</a:t>
            </a:r>
            <a:r>
              <a:rPr lang="en-US" dirty="0" err="1"/>
              <a:t>pig.apache.org</a:t>
            </a:r>
            <a:r>
              <a:rPr lang="en-US" dirty="0"/>
              <a:t>/docs/r0.7.0/piglatin_ref2.html</a:t>
            </a:r>
            <a:endParaRPr lang="en-US" dirty="0" smtClean="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36</a:t>
            </a:fld>
            <a:endParaRPr lang="en-US" sz="1000" b="0" dirty="0" smtClean="0">
              <a:latin typeface="Tahoma" charset="0"/>
            </a:endParaRPr>
          </a:p>
        </p:txBody>
      </p:sp>
    </p:spTree>
    <p:extLst>
      <p:ext uri="{BB962C8B-B14F-4D97-AF65-F5344CB8AC3E}">
        <p14:creationId xmlns:p14="http://schemas.microsoft.com/office/powerpoint/2010/main" val="31577415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Pig Latin 2</a:t>
            </a:r>
            <a:endParaRPr lang="en-US" b="1" dirty="0"/>
          </a:p>
        </p:txBody>
      </p:sp>
      <p:sp>
        <p:nvSpPr>
          <p:cNvPr id="3" name="Content Placeholder 2"/>
          <p:cNvSpPr>
            <a:spLocks noGrp="1"/>
          </p:cNvSpPr>
          <p:nvPr>
            <p:ph idx="1"/>
          </p:nvPr>
        </p:nvSpPr>
        <p:spPr>
          <a:xfrm>
            <a:off x="292100" y="1748692"/>
            <a:ext cx="8686800" cy="4804833"/>
          </a:xfrm>
        </p:spPr>
        <p:txBody>
          <a:bodyPr>
            <a:normAutofit/>
          </a:bodyPr>
          <a:lstStyle/>
          <a:p>
            <a:r>
              <a:rPr lang="en-US" dirty="0" smtClean="0"/>
              <a:t>LOAD</a:t>
            </a:r>
          </a:p>
          <a:p>
            <a:pPr lvl="1"/>
            <a:r>
              <a:rPr lang="en-US" b="1" dirty="0"/>
              <a:t>raw = LOAD '</a:t>
            </a:r>
            <a:r>
              <a:rPr lang="en-US" b="1" dirty="0" err="1"/>
              <a:t>cybergis</a:t>
            </a:r>
            <a:r>
              <a:rPr lang="en-US" b="1" dirty="0"/>
              <a:t>/</a:t>
            </a:r>
            <a:r>
              <a:rPr lang="en-US" b="1" dirty="0" err="1"/>
              <a:t>radiation.csv</a:t>
            </a:r>
            <a:r>
              <a:rPr lang="en-US" b="1" dirty="0"/>
              <a:t>' USING </a:t>
            </a:r>
            <a:r>
              <a:rPr lang="en-US" b="1" dirty="0" err="1"/>
              <a:t>PigStorage</a:t>
            </a:r>
            <a:r>
              <a:rPr lang="en-US" b="1" dirty="0"/>
              <a:t>(',') AS (</a:t>
            </a:r>
            <a:r>
              <a:rPr lang="en-US" b="1" dirty="0" err="1"/>
              <a:t>CapturedTime</a:t>
            </a:r>
            <a:r>
              <a:rPr lang="en-US" b="1" dirty="0"/>
              <a:t> : chararray,Latitude:double,Longitude:double,Value:int,Unit:chararray)</a:t>
            </a:r>
            <a:r>
              <a:rPr lang="en-US" b="1" dirty="0" smtClean="0"/>
              <a:t>;</a:t>
            </a:r>
          </a:p>
          <a:p>
            <a:pPr lvl="1"/>
            <a:r>
              <a:rPr lang="en-US" dirty="0" smtClean="0"/>
              <a:t>Pig is very lenient in terms of schemas:</a:t>
            </a:r>
          </a:p>
          <a:p>
            <a:pPr lvl="2"/>
            <a:r>
              <a:rPr lang="en-US" dirty="0" smtClean="0"/>
              <a:t>If you define a schema, then Pig will perform error-checking with it.</a:t>
            </a:r>
          </a:p>
          <a:p>
            <a:pPr lvl="2"/>
            <a:r>
              <a:rPr lang="en-US" dirty="0" smtClean="0"/>
              <a:t>If you do not define a schema, Pig will make a best guess as to how the data should be treated</a:t>
            </a:r>
          </a:p>
          <a:p>
            <a:pPr lvl="2"/>
            <a:endParaRPr lang="en-US" dirty="0" smtClean="0"/>
          </a:p>
          <a:p>
            <a:r>
              <a:rPr lang="en-US" dirty="0" smtClean="0"/>
              <a:t>STORE</a:t>
            </a:r>
          </a:p>
          <a:p>
            <a:pPr lvl="1"/>
            <a:r>
              <a:rPr lang="en-US" b="1" dirty="0" smtClean="0"/>
              <a:t>STORE  </a:t>
            </a:r>
            <a:r>
              <a:rPr lang="en-US" b="1" dirty="0"/>
              <a:t>result into '</a:t>
            </a:r>
            <a:r>
              <a:rPr lang="en-US" b="1" dirty="0" err="1"/>
              <a:t>heatmap_output</a:t>
            </a:r>
            <a:r>
              <a:rPr lang="en-US" b="1" dirty="0"/>
              <a:t>'</a:t>
            </a:r>
            <a:r>
              <a:rPr lang="en-US" b="1" dirty="0" smtClean="0"/>
              <a:t>;</a:t>
            </a:r>
          </a:p>
          <a:p>
            <a:pPr lvl="1"/>
            <a:r>
              <a:rPr lang="en-US" dirty="0" smtClean="0"/>
              <a:t>The store command sends the output to a folder in HDFS.</a:t>
            </a:r>
          </a:p>
          <a:p>
            <a:pPr lvl="1"/>
            <a:endParaRPr lang="en-US" dirty="0" smtClean="0"/>
          </a:p>
          <a:p>
            <a:r>
              <a:rPr lang="en-US" dirty="0"/>
              <a:t>DUMP</a:t>
            </a:r>
          </a:p>
          <a:p>
            <a:pPr lvl="1"/>
            <a:r>
              <a:rPr lang="en-US" b="1" dirty="0"/>
              <a:t>DUMP result;</a:t>
            </a:r>
          </a:p>
          <a:p>
            <a:pPr lvl="1"/>
            <a:r>
              <a:rPr lang="en-US" dirty="0"/>
              <a:t>The dump command directs the output of your script to your screen.</a:t>
            </a:r>
          </a:p>
          <a:p>
            <a:endParaRPr lang="en-US" dirty="0" smtClean="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37</a:t>
            </a:fld>
            <a:endParaRPr lang="en-US" sz="1000" b="0" dirty="0" smtClean="0">
              <a:latin typeface="Tahoma" charset="0"/>
            </a:endParaRPr>
          </a:p>
        </p:txBody>
      </p:sp>
    </p:spTree>
    <p:extLst>
      <p:ext uri="{BB962C8B-B14F-4D97-AF65-F5344CB8AC3E}">
        <p14:creationId xmlns:p14="http://schemas.microsoft.com/office/powerpoint/2010/main" val="387388749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Pig Latin 3</a:t>
            </a:r>
            <a:endParaRPr lang="en-US" b="1" dirty="0"/>
          </a:p>
        </p:txBody>
      </p:sp>
      <p:sp>
        <p:nvSpPr>
          <p:cNvPr id="3" name="Content Placeholder 2"/>
          <p:cNvSpPr>
            <a:spLocks noGrp="1"/>
          </p:cNvSpPr>
          <p:nvPr>
            <p:ph idx="1"/>
          </p:nvPr>
        </p:nvSpPr>
        <p:spPr>
          <a:xfrm>
            <a:off x="292100" y="1709616"/>
            <a:ext cx="8686800" cy="4804833"/>
          </a:xfrm>
        </p:spPr>
        <p:txBody>
          <a:bodyPr>
            <a:normAutofit lnSpcReduction="10000"/>
          </a:bodyPr>
          <a:lstStyle/>
          <a:p>
            <a:r>
              <a:rPr lang="en-US" dirty="0" smtClean="0"/>
              <a:t>FILTER</a:t>
            </a:r>
          </a:p>
          <a:p>
            <a:pPr lvl="1"/>
            <a:r>
              <a:rPr lang="en-US" b="1" dirty="0"/>
              <a:t>step1 = FILTER step0 BY $4 MATCHES '</a:t>
            </a:r>
            <a:r>
              <a:rPr lang="en-US" b="1" dirty="0" err="1" smtClean="0"/>
              <a:t>cpm</a:t>
            </a:r>
            <a:r>
              <a:rPr lang="en-US" b="1" dirty="0" smtClean="0"/>
              <a:t>’;</a:t>
            </a:r>
          </a:p>
          <a:p>
            <a:pPr lvl="1"/>
            <a:r>
              <a:rPr lang="en-US" dirty="0" smtClean="0"/>
              <a:t>Use FILTER to select the rows you want or filter out the rows you do not want.</a:t>
            </a:r>
          </a:p>
          <a:p>
            <a:pPr lvl="1"/>
            <a:r>
              <a:rPr lang="en-US" dirty="0" smtClean="0"/>
              <a:t>Select the rows by its fifth field (i.e., $4).</a:t>
            </a:r>
          </a:p>
          <a:p>
            <a:r>
              <a:rPr lang="en-US" dirty="0" smtClean="0"/>
              <a:t> FOREACH…GENERATE</a:t>
            </a:r>
          </a:p>
          <a:p>
            <a:pPr lvl="1"/>
            <a:r>
              <a:rPr lang="en-US" b="1" dirty="0"/>
              <a:t>step4 = FOREACH step3 GENERATE </a:t>
            </a:r>
            <a:r>
              <a:rPr lang="en-US" b="1" dirty="0" smtClean="0"/>
              <a:t>$</a:t>
            </a:r>
            <a:r>
              <a:rPr lang="en-US" b="1" dirty="0"/>
              <a:t>CapturedTime</a:t>
            </a:r>
            <a:r>
              <a:rPr lang="en-US" b="1" dirty="0" smtClean="0"/>
              <a:t>,$</a:t>
            </a:r>
            <a:r>
              <a:rPr lang="en-US" b="1" dirty="0"/>
              <a:t>3,</a:t>
            </a:r>
            <a:r>
              <a:rPr lang="en-US" b="1" dirty="0" smtClean="0"/>
              <a:t>$4;</a:t>
            </a:r>
          </a:p>
          <a:p>
            <a:pPr lvl="1"/>
            <a:r>
              <a:rPr lang="en-US" dirty="0" smtClean="0"/>
              <a:t>The FOREACH operator transforms your data into different data sets. </a:t>
            </a:r>
          </a:p>
          <a:p>
            <a:pPr lvl="1"/>
            <a:r>
              <a:rPr lang="en-US" dirty="0"/>
              <a:t>The FOREACH </a:t>
            </a:r>
            <a:r>
              <a:rPr lang="en-US" dirty="0" smtClean="0"/>
              <a:t>takes </a:t>
            </a:r>
            <a:r>
              <a:rPr lang="en-US" dirty="0"/>
              <a:t>a set of expressions and applies them to every record in the data pipeline,</a:t>
            </a:r>
            <a:endParaRPr lang="en-US" dirty="0" smtClean="0"/>
          </a:p>
          <a:p>
            <a:r>
              <a:rPr lang="en-US" dirty="0" smtClean="0"/>
              <a:t>GROUP</a:t>
            </a:r>
          </a:p>
          <a:p>
            <a:pPr lvl="1"/>
            <a:r>
              <a:rPr lang="en-US" b="1" dirty="0"/>
              <a:t>step5_group = GROUP step5 BY (</a:t>
            </a:r>
            <a:r>
              <a:rPr lang="en-US" b="1" dirty="0" err="1"/>
              <a:t>latkey,logkey</a:t>
            </a:r>
            <a:r>
              <a:rPr lang="en-US" b="1" dirty="0"/>
              <a:t>)</a:t>
            </a:r>
            <a:r>
              <a:rPr lang="en-US" b="1" dirty="0" smtClean="0"/>
              <a:t>;</a:t>
            </a:r>
          </a:p>
          <a:p>
            <a:pPr lvl="1"/>
            <a:r>
              <a:rPr lang="en-US" dirty="0" smtClean="0"/>
              <a:t>The </a:t>
            </a:r>
            <a:r>
              <a:rPr lang="en-US" dirty="0"/>
              <a:t>group statement collects together records with the same key</a:t>
            </a:r>
            <a:r>
              <a:rPr lang="en-US" dirty="0" smtClean="0"/>
              <a:t>.</a:t>
            </a:r>
          </a:p>
          <a:p>
            <a:r>
              <a:rPr lang="en-US" dirty="0" smtClean="0"/>
              <a:t>LIMIT</a:t>
            </a:r>
          </a:p>
          <a:p>
            <a:pPr lvl="1"/>
            <a:r>
              <a:rPr lang="en-US" b="1" dirty="0" smtClean="0"/>
              <a:t>L = LIMIT step5_group 10;</a:t>
            </a:r>
          </a:p>
          <a:p>
            <a:pPr lvl="1"/>
            <a:r>
              <a:rPr lang="en-US" dirty="0"/>
              <a:t>S</a:t>
            </a:r>
            <a:r>
              <a:rPr lang="en-US" dirty="0" smtClean="0"/>
              <a:t>ee </a:t>
            </a:r>
            <a:r>
              <a:rPr lang="en-US" dirty="0"/>
              <a:t>only a limited number of results.</a:t>
            </a:r>
            <a:endParaRPr lang="en-US" dirty="0" smtClean="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38</a:t>
            </a:fld>
            <a:endParaRPr lang="en-US" sz="1000" b="0" dirty="0" smtClean="0">
              <a:latin typeface="Tahoma" charset="0"/>
            </a:endParaRPr>
          </a:p>
        </p:txBody>
      </p:sp>
    </p:spTree>
    <p:extLst>
      <p:ext uri="{BB962C8B-B14F-4D97-AF65-F5344CB8AC3E}">
        <p14:creationId xmlns:p14="http://schemas.microsoft.com/office/powerpoint/2010/main" val="66389420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38200"/>
            <a:ext cx="8382000" cy="1163395"/>
          </a:xfrm>
        </p:spPr>
        <p:txBody>
          <a:bodyPr anchor="ctr">
            <a:normAutofit/>
          </a:bodyPr>
          <a:lstStyle/>
          <a:p>
            <a:r>
              <a:rPr lang="en-US" dirty="0" smtClean="0"/>
              <a:t>Preparing the data using Pig</a:t>
            </a:r>
            <a:endParaRPr lang="en-US" dirty="0">
              <a:solidFill>
                <a:schemeClr val="tx2"/>
              </a:solidFill>
            </a:endParaRPr>
          </a:p>
        </p:txBody>
      </p:sp>
      <p:sp>
        <p:nvSpPr>
          <p:cNvPr id="3" name="Text Placeholder 2"/>
          <p:cNvSpPr>
            <a:spLocks noGrp="1"/>
          </p:cNvSpPr>
          <p:nvPr>
            <p:ph type="body" sz="quarter" idx="10"/>
          </p:nvPr>
        </p:nvSpPr>
        <p:spPr>
          <a:xfrm>
            <a:off x="381000" y="1905000"/>
            <a:ext cx="8382000" cy="4398523"/>
          </a:xfrm>
        </p:spPr>
        <p:txBody>
          <a:bodyPr>
            <a:normAutofit fontScale="92500" lnSpcReduction="20000"/>
          </a:bodyPr>
          <a:lstStyle/>
          <a:p>
            <a:r>
              <a:rPr lang="en-US" dirty="0" smtClean="0"/>
              <a:t>PIG is a higher level, SQL-like programming language for Hadoop jobs.</a:t>
            </a:r>
          </a:p>
          <a:p>
            <a:r>
              <a:rPr lang="en-US" dirty="0" smtClean="0"/>
              <a:t>Easier code for simple (and even some advanced) Hadoop jobs.</a:t>
            </a:r>
            <a:endParaRPr lang="en-US" dirty="0"/>
          </a:p>
          <a:p>
            <a:r>
              <a:rPr lang="en-US" dirty="0" smtClean="0"/>
              <a:t>On a compute cluster, it will be around the same speed as the Java MapReduce code</a:t>
            </a:r>
          </a:p>
          <a:p>
            <a:r>
              <a:rPr lang="en-US" dirty="0" smtClean="0"/>
              <a:t>In this demonstration, we will only use one day data (1</a:t>
            </a:r>
            <a:r>
              <a:rPr lang="en-US" baseline="30000" dirty="0" smtClean="0"/>
              <a:t>st</a:t>
            </a:r>
            <a:r>
              <a:rPr lang="en-US" dirty="0" smtClean="0"/>
              <a:t> February, 2014)</a:t>
            </a:r>
          </a:p>
          <a:p>
            <a:pPr lvl="1"/>
            <a:r>
              <a:rPr lang="en-US" sz="2400" dirty="0" err="1" smtClean="0"/>
              <a:t>ssh</a:t>
            </a:r>
            <a:r>
              <a:rPr lang="en-US" sz="2400" dirty="0" smtClean="0"/>
              <a:t> net_ID</a:t>
            </a:r>
            <a:r>
              <a:rPr lang="en-US" sz="2400" dirty="0" smtClean="0">
                <a:hlinkClick r:id="rId3"/>
              </a:rPr>
              <a:t>@roger-login.ncsa.Illinois.edu</a:t>
            </a:r>
            <a:endParaRPr lang="en-US" sz="2400" dirty="0" smtClean="0"/>
          </a:p>
          <a:p>
            <a:pPr lvl="1"/>
            <a:r>
              <a:rPr lang="en-US" sz="2400" dirty="0" err="1" smtClean="0"/>
              <a:t>ssh</a:t>
            </a:r>
            <a:r>
              <a:rPr lang="en-US" sz="2400" dirty="0" smtClean="0"/>
              <a:t> cg-hm08</a:t>
            </a:r>
          </a:p>
          <a:p>
            <a:pPr lvl="1"/>
            <a:r>
              <a:rPr lang="en-US" sz="2400" dirty="0" smtClean="0"/>
              <a:t>cd ~/lecture5/pig</a:t>
            </a:r>
          </a:p>
          <a:p>
            <a:pPr lvl="1"/>
            <a:r>
              <a:rPr lang="en-US" sz="2400" dirty="0" err="1" smtClean="0"/>
              <a:t>hdfs</a:t>
            </a:r>
            <a:r>
              <a:rPr lang="en-US" sz="2400" dirty="0" smtClean="0"/>
              <a:t> </a:t>
            </a:r>
            <a:r>
              <a:rPr lang="en-US" sz="2400" dirty="0" err="1" smtClean="0"/>
              <a:t>dfs</a:t>
            </a:r>
            <a:r>
              <a:rPr lang="en-US" sz="2400" dirty="0" smtClean="0"/>
              <a:t> –</a:t>
            </a:r>
            <a:r>
              <a:rPr lang="en-US" sz="2400" dirty="0" err="1" smtClean="0"/>
              <a:t>copyFromLocal</a:t>
            </a:r>
            <a:r>
              <a:rPr lang="en-US" sz="2400" dirty="0" smtClean="0"/>
              <a:t> day1.txt [user/</a:t>
            </a:r>
            <a:r>
              <a:rPr lang="en-US" sz="2400" dirty="0" err="1" smtClean="0"/>
              <a:t>file_name</a:t>
            </a:r>
            <a:r>
              <a:rPr lang="en-US" sz="2400" dirty="0" smtClean="0"/>
              <a:t>]</a:t>
            </a:r>
            <a:endParaRPr lang="en-US" dirty="0" smtClean="0"/>
          </a:p>
          <a:p>
            <a:r>
              <a:rPr lang="en-US" dirty="0" smtClean="0"/>
              <a:t>The Pig script is located in:</a:t>
            </a:r>
          </a:p>
          <a:p>
            <a:pPr lvl="1"/>
            <a:r>
              <a:rPr lang="en-US" sz="2200" dirty="0" smtClean="0"/>
              <a:t>cd ~/lecture5/pig</a:t>
            </a:r>
          </a:p>
          <a:p>
            <a:pPr lvl="1"/>
            <a:r>
              <a:rPr lang="en-US" sz="2200" dirty="0"/>
              <a:t>pig -f </a:t>
            </a:r>
            <a:r>
              <a:rPr lang="en-US" sz="2200" dirty="0" err="1"/>
              <a:t>filter_usa.pig</a:t>
            </a:r>
            <a:r>
              <a:rPr lang="en-US" sz="2200" dirty="0"/>
              <a:t> -</a:t>
            </a:r>
            <a:r>
              <a:rPr lang="en-US" sz="2200" dirty="0" err="1"/>
              <a:t>param</a:t>
            </a:r>
            <a:r>
              <a:rPr lang="en-US" sz="2200" dirty="0"/>
              <a:t> </a:t>
            </a:r>
            <a:r>
              <a:rPr lang="en-US" sz="2200" dirty="0" smtClean="0"/>
              <a:t>input=day1.txt</a:t>
            </a:r>
          </a:p>
          <a:p>
            <a:pPr lvl="1"/>
            <a:endParaRPr lang="en-US" dirty="0" smtClean="0"/>
          </a:p>
          <a:p>
            <a:pPr lvl="1"/>
            <a:endParaRPr lang="en-US" dirty="0" smtClean="0"/>
          </a:p>
          <a:p>
            <a:pPr lvl="1"/>
            <a:endParaRPr lang="en-US" dirty="0" smtClean="0"/>
          </a:p>
          <a:p>
            <a:endParaRPr lang="en-US" dirty="0" smtClean="0"/>
          </a:p>
        </p:txBody>
      </p:sp>
    </p:spTree>
    <p:extLst>
      <p:ext uri="{BB962C8B-B14F-4D97-AF65-F5344CB8AC3E}">
        <p14:creationId xmlns:p14="http://schemas.microsoft.com/office/powerpoint/2010/main" val="1345437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Big Movement Data</a:t>
            </a:r>
            <a:endParaRPr lang="en-US" b="1" dirty="0"/>
          </a:p>
        </p:txBody>
      </p:sp>
      <p:sp>
        <p:nvSpPr>
          <p:cNvPr id="3" name="Content Placeholder 2"/>
          <p:cNvSpPr>
            <a:spLocks noGrp="1"/>
          </p:cNvSpPr>
          <p:nvPr>
            <p:ph idx="1"/>
          </p:nvPr>
        </p:nvSpPr>
        <p:spPr>
          <a:xfrm>
            <a:off x="292100" y="1777999"/>
            <a:ext cx="8686800" cy="4804833"/>
          </a:xfrm>
        </p:spPr>
        <p:txBody>
          <a:bodyPr>
            <a:normAutofit/>
          </a:bodyPr>
          <a:lstStyle/>
          <a:p>
            <a:r>
              <a:rPr lang="en-US" dirty="0" smtClean="0"/>
              <a:t>In today’s Big Data era, the advancement of positioning technology (e.g. GPS unit) enriches the data with spatial dimensions</a:t>
            </a:r>
          </a:p>
          <a:p>
            <a:r>
              <a:rPr lang="en-US" dirty="0"/>
              <a:t>Internet of Things</a:t>
            </a:r>
          </a:p>
          <a:p>
            <a:pPr lvl="1"/>
            <a:r>
              <a:rPr lang="en-US" dirty="0"/>
              <a:t>Various types of sensors recording all activities with geo-tags and timestamps </a:t>
            </a:r>
          </a:p>
          <a:p>
            <a:pPr lvl="1"/>
            <a:r>
              <a:rPr lang="en-US" dirty="0" smtClean="0"/>
              <a:t>Continuously</a:t>
            </a:r>
          </a:p>
          <a:p>
            <a:r>
              <a:rPr lang="en-US" dirty="0" smtClean="0"/>
              <a:t>Why spatial is special</a:t>
            </a:r>
          </a:p>
          <a:p>
            <a:pPr lvl="1"/>
            <a:r>
              <a:rPr lang="en-US" altLang="en-US" dirty="0" smtClean="0"/>
              <a:t>Geo-located Twitter data (for Twitter user movements)</a:t>
            </a:r>
          </a:p>
          <a:p>
            <a:pPr lvl="1"/>
            <a:r>
              <a:rPr lang="en-US" altLang="en-US" dirty="0" smtClean="0"/>
              <a:t>New York taxi data (for taxi movements)</a:t>
            </a:r>
            <a:endParaRPr lang="en-US" dirty="0" smtClean="0"/>
          </a:p>
          <a:p>
            <a:pPr marL="342900" lvl="1" indent="-342900">
              <a:buFont typeface="Arial" pitchFamily="34" charset="0"/>
              <a:buChar char="•"/>
            </a:pPr>
            <a:r>
              <a:rPr lang="en-US" sz="2400" dirty="0" smtClean="0">
                <a:solidFill>
                  <a:schemeClr val="tx2">
                    <a:lumMod val="75000"/>
                  </a:schemeClr>
                </a:solidFill>
              </a:rPr>
              <a:t>Challenges</a:t>
            </a:r>
            <a:endParaRPr lang="en-US" dirty="0"/>
          </a:p>
          <a:p>
            <a:pPr lvl="1"/>
            <a:r>
              <a:rPr lang="en-US" dirty="0" smtClean="0"/>
              <a:t>e.g., large volume, messy, noisy</a:t>
            </a:r>
          </a:p>
          <a:p>
            <a:pPr lvl="1"/>
            <a:r>
              <a:rPr lang="en-US" dirty="0" smtClean="0"/>
              <a:t>Can traditional GIS (geographical information system) work? (maybe?)</a:t>
            </a:r>
            <a:endParaRPr lang="en-US" dirty="0"/>
          </a:p>
          <a:p>
            <a:pPr lvl="1"/>
            <a:r>
              <a:rPr lang="en-US" dirty="0"/>
              <a:t>The need for </a:t>
            </a:r>
            <a:r>
              <a:rPr lang="en-US" dirty="0" err="1"/>
              <a:t>cyberGIS</a:t>
            </a:r>
            <a:r>
              <a:rPr lang="en-US" dirty="0"/>
              <a:t> for efficient data management and </a:t>
            </a:r>
            <a:r>
              <a:rPr lang="en-US" dirty="0" smtClean="0"/>
              <a:t>processing</a:t>
            </a:r>
            <a:endParaRPr lang="en-US" dirty="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4</a:t>
            </a:fld>
            <a:endParaRPr lang="en-US" sz="1000" b="0" dirty="0" smtClean="0">
              <a:latin typeface="Tahoma" charset="0"/>
            </a:endParaRPr>
          </a:p>
        </p:txBody>
      </p:sp>
    </p:spTree>
    <p:extLst>
      <p:ext uri="{BB962C8B-B14F-4D97-AF65-F5344CB8AC3E}">
        <p14:creationId xmlns:p14="http://schemas.microsoft.com/office/powerpoint/2010/main" val="3944471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3"/>
          <p:cNvSpPr>
            <a:spLocks noGrp="1"/>
          </p:cNvSpPr>
          <p:nvPr>
            <p:ph type="sldNum" sz="quarter" idx="11"/>
          </p:nvPr>
        </p:nvSpPr>
        <p:spPr>
          <a:xfrm>
            <a:off x="8764588" y="6297613"/>
            <a:ext cx="303212" cy="401637"/>
          </a:xfrm>
          <a:noFill/>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Franklin Gothic Book" panose="020B0503020102020204" pitchFamily="34" charset="0"/>
                <a:ea typeface="MS PGothic" panose="020B0600070205080204" pitchFamily="34" charset="-128"/>
              </a:defRPr>
            </a:lvl1pPr>
            <a:lvl2pPr>
              <a:spcBef>
                <a:spcPts val="4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134CB0"/>
                </a:solidFill>
                <a:latin typeface="Franklin Gothic Book" panose="020B0503020102020204" pitchFamily="34" charset="0"/>
                <a:ea typeface="MS PGothic" panose="020B0600070205080204" pitchFamily="34" charset="-128"/>
              </a:defRPr>
            </a:lvl2pPr>
            <a:lvl3pPr>
              <a:spcBef>
                <a:spcPts val="4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134CB0"/>
                </a:solidFill>
                <a:latin typeface="Franklin Gothic Book" panose="020B0503020102020204" pitchFamily="34" charset="0"/>
                <a:ea typeface="MS PGothic" panose="020B0600070205080204" pitchFamily="34" charset="-128"/>
              </a:defRPr>
            </a:lvl3pPr>
            <a:lvl4pPr>
              <a:spcBef>
                <a:spcPts val="4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134CB0"/>
                </a:solidFill>
                <a:latin typeface="Franklin Gothic Book" panose="020B0503020102020204" pitchFamily="34" charset="0"/>
                <a:ea typeface="MS PGothic" panose="020B0600070205080204" pitchFamily="34" charset="-128"/>
              </a:defRPr>
            </a:lvl4pPr>
            <a:lvl5pPr>
              <a:spcBef>
                <a:spcPts val="4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134CB0"/>
                </a:solidFill>
                <a:latin typeface="Franklin Gothic Book" panose="020B0503020102020204" pitchFamily="34" charset="0"/>
                <a:ea typeface="MS PGothic" panose="020B0600070205080204" pitchFamily="34" charset="-128"/>
              </a:defRPr>
            </a:lvl5pPr>
            <a:lvl6pPr marL="2514600" indent="-228600" defTabSz="457200" eaLnBrk="0" fontAlgn="base" hangingPunct="0">
              <a:spcBef>
                <a:spcPts val="4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134CB0"/>
                </a:solidFill>
                <a:latin typeface="Franklin Gothic Book" panose="020B0503020102020204" pitchFamily="34" charset="0"/>
                <a:ea typeface="MS PGothic" panose="020B0600070205080204" pitchFamily="34" charset="-128"/>
              </a:defRPr>
            </a:lvl6pPr>
            <a:lvl7pPr marL="2971800" indent="-228600" defTabSz="457200" eaLnBrk="0" fontAlgn="base" hangingPunct="0">
              <a:spcBef>
                <a:spcPts val="4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134CB0"/>
                </a:solidFill>
                <a:latin typeface="Franklin Gothic Book" panose="020B0503020102020204" pitchFamily="34" charset="0"/>
                <a:ea typeface="MS PGothic" panose="020B0600070205080204" pitchFamily="34" charset="-128"/>
              </a:defRPr>
            </a:lvl7pPr>
            <a:lvl8pPr marL="3429000" indent="-228600" defTabSz="457200" eaLnBrk="0" fontAlgn="base" hangingPunct="0">
              <a:spcBef>
                <a:spcPts val="4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134CB0"/>
                </a:solidFill>
                <a:latin typeface="Franklin Gothic Book" panose="020B0503020102020204" pitchFamily="34" charset="0"/>
                <a:ea typeface="MS PGothic" panose="020B0600070205080204" pitchFamily="34" charset="-128"/>
              </a:defRPr>
            </a:lvl8pPr>
            <a:lvl9pPr marL="3886200" indent="-228600" defTabSz="457200" eaLnBrk="0" fontAlgn="base" hangingPunct="0">
              <a:spcBef>
                <a:spcPts val="4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134CB0"/>
                </a:solidFill>
                <a:latin typeface="Franklin Gothic Book" panose="020B0503020102020204" pitchFamily="34" charset="0"/>
                <a:ea typeface="MS PGothic" panose="020B0600070205080204" pitchFamily="34" charset="-128"/>
              </a:defRPr>
            </a:lvl9pPr>
          </a:lstStyle>
          <a:p>
            <a:pPr>
              <a:spcBef>
                <a:spcPct val="0"/>
              </a:spcBef>
              <a:buClrTx/>
              <a:buFontTx/>
              <a:buNone/>
            </a:pPr>
            <a:fld id="{473D42FA-D448-4593-8AFA-BF5B07F591A6}" type="slidenum">
              <a:rPr lang="en-US" altLang="en-US" sz="1200" b="1" smtClean="0">
                <a:solidFill>
                  <a:schemeClr val="tx1"/>
                </a:solidFill>
                <a:latin typeface="Century Gothic" panose="020B0502020202020204" pitchFamily="34" charset="0"/>
              </a:rPr>
              <a:pPr>
                <a:spcBef>
                  <a:spcPct val="0"/>
                </a:spcBef>
                <a:buClrTx/>
                <a:buFontTx/>
                <a:buNone/>
              </a:pPr>
              <a:t>40</a:t>
            </a:fld>
            <a:endParaRPr lang="en-US" altLang="en-US" sz="1200" b="1" smtClean="0">
              <a:solidFill>
                <a:schemeClr val="tx1"/>
              </a:solidFill>
              <a:latin typeface="Century Gothic" panose="020B0502020202020204" pitchFamily="34" charset="0"/>
            </a:endParaRPr>
          </a:p>
        </p:txBody>
      </p:sp>
      <p:sp>
        <p:nvSpPr>
          <p:cNvPr id="21507" name="Rectangle 6"/>
          <p:cNvSpPr>
            <a:spLocks noChangeArrowheads="1"/>
          </p:cNvSpPr>
          <p:nvPr/>
        </p:nvSpPr>
        <p:spPr bwMode="auto">
          <a:xfrm>
            <a:off x="1933575" y="1319213"/>
            <a:ext cx="184150"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ts val="600"/>
              </a:spcBef>
              <a:buClr>
                <a:srgbClr val="000000"/>
              </a:buClr>
              <a:buSzPct val="100000"/>
              <a:buFont typeface="Times New Roman" panose="02020603050405020304" pitchFamily="18" charset="0"/>
              <a:defRPr sz="2400">
                <a:solidFill>
                  <a:srgbClr val="000000"/>
                </a:solidFill>
                <a:latin typeface="Franklin Gothic Book" panose="020B0503020102020204" pitchFamily="34" charset="0"/>
                <a:ea typeface="MS PGothic" panose="020B0600070205080204" pitchFamily="34" charset="-128"/>
              </a:defRPr>
            </a:lvl1pPr>
            <a:lvl2pPr>
              <a:spcBef>
                <a:spcPts val="400"/>
              </a:spcBef>
              <a:buClr>
                <a:srgbClr val="000000"/>
              </a:buClr>
              <a:buSzPct val="100000"/>
              <a:buFont typeface="Times New Roman" panose="02020603050405020304" pitchFamily="18" charset="0"/>
              <a:defRPr sz="1600">
                <a:solidFill>
                  <a:srgbClr val="134CB0"/>
                </a:solidFill>
                <a:latin typeface="Franklin Gothic Book" panose="020B0503020102020204" pitchFamily="34" charset="0"/>
                <a:ea typeface="MS PGothic" panose="020B0600070205080204" pitchFamily="34" charset="-128"/>
              </a:defRPr>
            </a:lvl2pPr>
            <a:lvl3pPr>
              <a:spcBef>
                <a:spcPts val="400"/>
              </a:spcBef>
              <a:buClr>
                <a:srgbClr val="000000"/>
              </a:buClr>
              <a:buSzPct val="100000"/>
              <a:buFont typeface="Times New Roman" panose="02020603050405020304" pitchFamily="18" charset="0"/>
              <a:defRPr sz="1600">
                <a:solidFill>
                  <a:srgbClr val="134CB0"/>
                </a:solidFill>
                <a:latin typeface="Franklin Gothic Book" panose="020B0503020102020204" pitchFamily="34" charset="0"/>
                <a:ea typeface="MS PGothic" panose="020B0600070205080204" pitchFamily="34" charset="-128"/>
              </a:defRPr>
            </a:lvl3pPr>
            <a:lvl4pPr>
              <a:spcBef>
                <a:spcPts val="400"/>
              </a:spcBef>
              <a:buClr>
                <a:srgbClr val="000000"/>
              </a:buClr>
              <a:buSzPct val="100000"/>
              <a:buFont typeface="Times New Roman" panose="02020603050405020304" pitchFamily="18" charset="0"/>
              <a:defRPr sz="1600">
                <a:solidFill>
                  <a:srgbClr val="134CB0"/>
                </a:solidFill>
                <a:latin typeface="Franklin Gothic Book" panose="020B0503020102020204" pitchFamily="34" charset="0"/>
                <a:ea typeface="MS PGothic" panose="020B0600070205080204" pitchFamily="34" charset="-128"/>
              </a:defRPr>
            </a:lvl4pPr>
            <a:lvl5pPr>
              <a:spcBef>
                <a:spcPts val="400"/>
              </a:spcBef>
              <a:buClr>
                <a:srgbClr val="000000"/>
              </a:buClr>
              <a:buSzPct val="100000"/>
              <a:buFont typeface="Times New Roman" panose="02020603050405020304" pitchFamily="18" charset="0"/>
              <a:defRPr sz="1600">
                <a:solidFill>
                  <a:srgbClr val="134CB0"/>
                </a:solidFill>
                <a:latin typeface="Franklin Gothic Book" panose="020B0503020102020204" pitchFamily="34" charset="0"/>
                <a:ea typeface="MS PGothic" panose="020B0600070205080204" pitchFamily="34" charset="-128"/>
              </a:defRPr>
            </a:lvl5pPr>
            <a:lvl6pPr marL="2514600" indent="-228600" defTabSz="457200" eaLnBrk="0" fontAlgn="base" hangingPunct="0">
              <a:spcBef>
                <a:spcPts val="400"/>
              </a:spcBef>
              <a:spcAft>
                <a:spcPct val="0"/>
              </a:spcAft>
              <a:buClr>
                <a:srgbClr val="000000"/>
              </a:buClr>
              <a:buSzPct val="100000"/>
              <a:buFont typeface="Times New Roman" panose="02020603050405020304" pitchFamily="18" charset="0"/>
              <a:defRPr sz="1600">
                <a:solidFill>
                  <a:srgbClr val="134CB0"/>
                </a:solidFill>
                <a:latin typeface="Franklin Gothic Book" panose="020B0503020102020204" pitchFamily="34" charset="0"/>
                <a:ea typeface="MS PGothic" panose="020B0600070205080204" pitchFamily="34" charset="-128"/>
              </a:defRPr>
            </a:lvl6pPr>
            <a:lvl7pPr marL="2971800" indent="-228600" defTabSz="457200" eaLnBrk="0" fontAlgn="base" hangingPunct="0">
              <a:spcBef>
                <a:spcPts val="400"/>
              </a:spcBef>
              <a:spcAft>
                <a:spcPct val="0"/>
              </a:spcAft>
              <a:buClr>
                <a:srgbClr val="000000"/>
              </a:buClr>
              <a:buSzPct val="100000"/>
              <a:buFont typeface="Times New Roman" panose="02020603050405020304" pitchFamily="18" charset="0"/>
              <a:defRPr sz="1600">
                <a:solidFill>
                  <a:srgbClr val="134CB0"/>
                </a:solidFill>
                <a:latin typeface="Franklin Gothic Book" panose="020B0503020102020204" pitchFamily="34" charset="0"/>
                <a:ea typeface="MS PGothic" panose="020B0600070205080204" pitchFamily="34" charset="-128"/>
              </a:defRPr>
            </a:lvl7pPr>
            <a:lvl8pPr marL="3429000" indent="-228600" defTabSz="457200" eaLnBrk="0" fontAlgn="base" hangingPunct="0">
              <a:spcBef>
                <a:spcPts val="400"/>
              </a:spcBef>
              <a:spcAft>
                <a:spcPct val="0"/>
              </a:spcAft>
              <a:buClr>
                <a:srgbClr val="000000"/>
              </a:buClr>
              <a:buSzPct val="100000"/>
              <a:buFont typeface="Times New Roman" panose="02020603050405020304" pitchFamily="18" charset="0"/>
              <a:defRPr sz="1600">
                <a:solidFill>
                  <a:srgbClr val="134CB0"/>
                </a:solidFill>
                <a:latin typeface="Franklin Gothic Book" panose="020B0503020102020204" pitchFamily="34" charset="0"/>
                <a:ea typeface="MS PGothic" panose="020B0600070205080204" pitchFamily="34" charset="-128"/>
              </a:defRPr>
            </a:lvl8pPr>
            <a:lvl9pPr marL="3886200" indent="-228600" defTabSz="457200" eaLnBrk="0" fontAlgn="base" hangingPunct="0">
              <a:spcBef>
                <a:spcPts val="400"/>
              </a:spcBef>
              <a:spcAft>
                <a:spcPct val="0"/>
              </a:spcAft>
              <a:buClr>
                <a:srgbClr val="000000"/>
              </a:buClr>
              <a:buSzPct val="100000"/>
              <a:buFont typeface="Times New Roman" panose="02020603050405020304" pitchFamily="18" charset="0"/>
              <a:defRPr sz="1600">
                <a:solidFill>
                  <a:srgbClr val="134CB0"/>
                </a:solidFill>
                <a:latin typeface="Franklin Gothic Book" panose="020B0503020102020204" pitchFamily="34" charset="0"/>
                <a:ea typeface="MS PGothic" panose="020B0600070205080204" pitchFamily="34" charset="-128"/>
              </a:defRPr>
            </a:lvl9pPr>
          </a:lstStyle>
          <a:p>
            <a:pPr>
              <a:spcBef>
                <a:spcPct val="0"/>
              </a:spcBef>
              <a:buClrTx/>
              <a:buSzTx/>
              <a:buFontTx/>
              <a:buNone/>
            </a:pPr>
            <a:endParaRPr lang="en-US" altLang="en-US" sz="1200">
              <a:solidFill>
                <a:schemeClr val="tx1"/>
              </a:solidFill>
              <a:latin typeface="Arial" panose="020B0604020202020204" pitchFamily="34" charset="0"/>
            </a:endParaRPr>
          </a:p>
        </p:txBody>
      </p:sp>
      <p:sp>
        <p:nvSpPr>
          <p:cNvPr id="21508" name="Rectangle 1"/>
          <p:cNvSpPr>
            <a:spLocks noChangeArrowheads="1"/>
          </p:cNvSpPr>
          <p:nvPr/>
        </p:nvSpPr>
        <p:spPr bwMode="auto">
          <a:xfrm>
            <a:off x="1598613" y="2117725"/>
            <a:ext cx="184150" cy="64770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GB" altLang="en-US" sz="1200"/>
              <a:t/>
            </a:r>
            <a:br>
              <a:rPr lang="en-GB" altLang="en-US" sz="1200"/>
            </a:br>
            <a:endParaRPr lang="en-GB" altLang="en-US" sz="1200"/>
          </a:p>
          <a:p>
            <a:endParaRPr lang="en-GB" altLang="en-US" sz="1200"/>
          </a:p>
        </p:txBody>
      </p:sp>
      <p:sp>
        <p:nvSpPr>
          <p:cNvPr id="21509" name="Rectangle 2"/>
          <p:cNvSpPr>
            <a:spLocks noChangeArrowheads="1"/>
          </p:cNvSpPr>
          <p:nvPr/>
        </p:nvSpPr>
        <p:spPr bwMode="auto">
          <a:xfrm>
            <a:off x="1598613" y="2625725"/>
            <a:ext cx="9144000" cy="45720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GB" altLang="en-US"/>
              <a:t/>
            </a:r>
            <a:br>
              <a:rPr lang="en-GB" altLang="en-US"/>
            </a:br>
            <a:endParaRPr lang="en-GB" altLang="en-US"/>
          </a:p>
          <a:p>
            <a:endParaRPr lang="en-GB" altLang="en-US"/>
          </a:p>
        </p:txBody>
      </p:sp>
      <p:sp>
        <p:nvSpPr>
          <p:cNvPr id="21510" name="Rectangle 1"/>
          <p:cNvSpPr>
            <a:spLocks noChangeArrowheads="1"/>
          </p:cNvSpPr>
          <p:nvPr/>
        </p:nvSpPr>
        <p:spPr bwMode="auto">
          <a:xfrm>
            <a:off x="152400" y="1651000"/>
            <a:ext cx="89154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1400">
                <a:solidFill>
                  <a:schemeClr val="tx1"/>
                </a:solidFill>
              </a:rPr>
              <a:t>“</a:t>
            </a:r>
            <a:r>
              <a:rPr lang="en-US" altLang="en-US" sz="2000" b="1">
                <a:solidFill>
                  <a:schemeClr val="tx1"/>
                </a:solidFill>
              </a:rPr>
              <a:t>user_id</a:t>
            </a:r>
            <a:r>
              <a:rPr lang="en-US" altLang="en-US" sz="1400">
                <a:solidFill>
                  <a:schemeClr val="tx1"/>
                </a:solidFill>
              </a:rPr>
              <a:t>”Some little bug has bitten me in the night and my knee is the size of a melon at present.. Not the best of starts to my day! #antihystermine</a:t>
            </a:r>
            <a:r>
              <a:rPr lang="en-US" altLang="en-US" sz="2000" b="1">
                <a:solidFill>
                  <a:schemeClr val="tx1"/>
                </a:solidFill>
              </a:rPr>
              <a:t>51.3432617,1.4025932</a:t>
            </a:r>
            <a:r>
              <a:rPr lang="en-US" altLang="en-US" sz="1400">
                <a:solidFill>
                  <a:schemeClr val="tx1"/>
                </a:solidFill>
              </a:rPr>
              <a:t>&lt;a href="http://twitter.com/download/android" rel="nofollow"&gt;Twitter for Android&lt;/a&gt;false1</a:t>
            </a:r>
            <a:r>
              <a:rPr lang="en-US" altLang="en-US" sz="2000" b="1">
                <a:solidFill>
                  <a:schemeClr val="tx1"/>
                </a:solidFill>
              </a:rPr>
              <a:t>Tue Jul 01 23:40:46 CDT 2014</a:t>
            </a:r>
            <a:r>
              <a:rPr lang="en-US" altLang="en-US" sz="1400">
                <a:solidFill>
                  <a:schemeClr val="tx1"/>
                </a:solidFill>
              </a:rPr>
              <a:t>-1en166145388http://abs.twimg.com/images/themes/theme10/bg.gifLe5leyH25b176c519f167e6BroadstairsBroadstairsUnited Kingdomneighborhoodnull(51.326601,1.3832097),(51.377546,1.3832097),(51.377546,1.449228),(51.326601,1.449228),Polygonhttps://api.twitter.com/1.1/geo/id/25b176c519f167e6.jsonLesley HopperRamsgate. Kent. England2082203759Tue Jul 13 07:55:49 CDT 2010</a:t>
            </a:r>
          </a:p>
        </p:txBody>
      </p:sp>
      <p:sp>
        <p:nvSpPr>
          <p:cNvPr id="4" name="Rectangle 3"/>
          <p:cNvSpPr/>
          <p:nvPr/>
        </p:nvSpPr>
        <p:spPr>
          <a:xfrm>
            <a:off x="304800" y="755650"/>
            <a:ext cx="8610600" cy="836613"/>
          </a:xfrm>
          <a:prstGeom prst="rect">
            <a:avLst/>
          </a:prstGeom>
        </p:spPr>
        <p:txBody>
          <a:bodyPr>
            <a:spAutoFit/>
          </a:bodyPr>
          <a:lstStyle/>
          <a:p>
            <a:pPr algn="ctr" eaLnBrk="1" hangingPunct="1">
              <a:lnSpc>
                <a:spcPts val="5788"/>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2800" b="1" dirty="0">
                <a:solidFill>
                  <a:srgbClr val="134CB0"/>
                </a:solidFill>
                <a:effectLst>
                  <a:outerShdw blurRad="38100" dist="38100" dir="2700000" algn="tl">
                    <a:srgbClr val="C0C0C0"/>
                  </a:outerShdw>
                </a:effectLst>
              </a:rPr>
              <a:t>An example geo-located Twitter message</a:t>
            </a:r>
            <a:endParaRPr lang="en-US" sz="2800" b="1" dirty="0">
              <a:solidFill>
                <a:srgbClr val="134CB0"/>
              </a:solidFill>
              <a:effectLst>
                <a:outerShdw blurRad="38100" dist="38100" dir="2700000" algn="tl">
                  <a:srgbClr val="C0C0C0"/>
                </a:outerShdw>
              </a:effectLst>
            </a:endParaRPr>
          </a:p>
        </p:txBody>
      </p:sp>
      <p:sp>
        <p:nvSpPr>
          <p:cNvPr id="21512" name="TextBox 5"/>
          <p:cNvSpPr txBox="1">
            <a:spLocks noChangeArrowheads="1"/>
          </p:cNvSpPr>
          <p:nvPr/>
        </p:nvSpPr>
        <p:spPr bwMode="auto">
          <a:xfrm>
            <a:off x="2006600" y="4432300"/>
            <a:ext cx="4608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i="1">
                <a:solidFill>
                  <a:schemeClr val="tx1"/>
                </a:solidFill>
              </a:rPr>
              <a:t>User_ID, latitude1, longitude1, timestamp1 </a:t>
            </a:r>
          </a:p>
        </p:txBody>
      </p:sp>
      <p:sp>
        <p:nvSpPr>
          <p:cNvPr id="21513" name="TextBox 10"/>
          <p:cNvSpPr txBox="1">
            <a:spLocks noChangeArrowheads="1"/>
          </p:cNvSpPr>
          <p:nvPr/>
        </p:nvSpPr>
        <p:spPr bwMode="auto">
          <a:xfrm>
            <a:off x="2025650" y="5289550"/>
            <a:ext cx="45450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i="1">
                <a:solidFill>
                  <a:schemeClr val="tx1"/>
                </a:solidFill>
              </a:rPr>
              <a:t>User_ID, latitude2, longitude2, timestamp2</a:t>
            </a:r>
          </a:p>
        </p:txBody>
      </p:sp>
      <p:cxnSp>
        <p:nvCxnSpPr>
          <p:cNvPr id="21514" name="Straight Arrow Connector 7"/>
          <p:cNvCxnSpPr>
            <a:cxnSpLocks noChangeShapeType="1"/>
          </p:cNvCxnSpPr>
          <p:nvPr/>
        </p:nvCxnSpPr>
        <p:spPr bwMode="auto">
          <a:xfrm>
            <a:off x="4333875" y="4908550"/>
            <a:ext cx="0" cy="38100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515" name="TextBox 13"/>
          <p:cNvSpPr txBox="1">
            <a:spLocks noChangeArrowheads="1"/>
          </p:cNvSpPr>
          <p:nvPr/>
        </p:nvSpPr>
        <p:spPr bwMode="auto">
          <a:xfrm>
            <a:off x="752475" y="6088063"/>
            <a:ext cx="8012113"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i="1">
                <a:solidFill>
                  <a:schemeClr val="tx1"/>
                </a:solidFill>
              </a:rPr>
              <a:t>Trajectory: User_ID, &lt;location1, timestamp1&gt;, &lt;location 2, timestamp2&gt;, …  </a:t>
            </a:r>
          </a:p>
        </p:txBody>
      </p:sp>
      <p:cxnSp>
        <p:nvCxnSpPr>
          <p:cNvPr id="21516" name="Straight Arrow Connector 14"/>
          <p:cNvCxnSpPr>
            <a:cxnSpLocks noChangeShapeType="1"/>
          </p:cNvCxnSpPr>
          <p:nvPr/>
        </p:nvCxnSpPr>
        <p:spPr bwMode="auto">
          <a:xfrm>
            <a:off x="4343400" y="5707063"/>
            <a:ext cx="0" cy="38100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38464042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31195"/>
            <a:ext cx="8382000" cy="1163395"/>
          </a:xfrm>
        </p:spPr>
        <p:txBody>
          <a:bodyPr anchor="ctr">
            <a:normAutofit/>
          </a:bodyPr>
          <a:lstStyle/>
          <a:p>
            <a:r>
              <a:rPr lang="en-US" dirty="0" smtClean="0"/>
              <a:t>Pig script</a:t>
            </a:r>
            <a:endParaRPr lang="en-US" dirty="0">
              <a:solidFill>
                <a:schemeClr val="tx2"/>
              </a:solidFill>
            </a:endParaRPr>
          </a:p>
        </p:txBody>
      </p:sp>
      <p:sp>
        <p:nvSpPr>
          <p:cNvPr id="3" name="Text Placeholder 2"/>
          <p:cNvSpPr>
            <a:spLocks noGrp="1"/>
          </p:cNvSpPr>
          <p:nvPr>
            <p:ph type="body" sz="quarter" idx="10"/>
          </p:nvPr>
        </p:nvSpPr>
        <p:spPr>
          <a:xfrm>
            <a:off x="223738" y="1643974"/>
            <a:ext cx="8842442" cy="5107021"/>
          </a:xfrm>
        </p:spPr>
        <p:txBody>
          <a:bodyPr>
            <a:normAutofit fontScale="25000" lnSpcReduction="20000"/>
          </a:bodyPr>
          <a:lstStyle/>
          <a:p>
            <a:pPr marL="0" lvl="1" indent="0">
              <a:lnSpc>
                <a:spcPct val="110000"/>
              </a:lnSpc>
              <a:buNone/>
            </a:pPr>
            <a:r>
              <a:rPr lang="en-US" sz="6400" dirty="0" smtClean="0">
                <a:latin typeface="Courier New" panose="02070309020205020404" pitchFamily="49" charset="0"/>
                <a:cs typeface="Courier New" panose="02070309020205020404" pitchFamily="49" charset="0"/>
              </a:rPr>
              <a:t>raw </a:t>
            </a:r>
            <a:r>
              <a:rPr lang="en-US" sz="6400" dirty="0">
                <a:latin typeface="Courier New" panose="02070309020205020404" pitchFamily="49" charset="0"/>
                <a:cs typeface="Courier New" panose="02070309020205020404" pitchFamily="49" charset="0"/>
              </a:rPr>
              <a:t>= LOAD </a:t>
            </a:r>
            <a:r>
              <a:rPr lang="en-US" sz="6400" dirty="0" smtClean="0">
                <a:latin typeface="Courier New" panose="02070309020205020404" pitchFamily="49" charset="0"/>
                <a:cs typeface="Courier New" panose="02070309020205020404" pitchFamily="49" charset="0"/>
              </a:rPr>
              <a:t>'${</a:t>
            </a:r>
            <a:r>
              <a:rPr lang="en-US" sz="6400" dirty="0">
                <a:latin typeface="Courier New" panose="02070309020205020404" pitchFamily="49" charset="0"/>
                <a:cs typeface="Courier New" panose="02070309020205020404" pitchFamily="49" charset="0"/>
              </a:rPr>
              <a:t>input}' USING </a:t>
            </a:r>
            <a:r>
              <a:rPr lang="en-US" sz="6400" dirty="0" err="1">
                <a:latin typeface="Courier New" panose="02070309020205020404" pitchFamily="49" charset="0"/>
                <a:cs typeface="Courier New" panose="02070309020205020404" pitchFamily="49" charset="0"/>
              </a:rPr>
              <a:t>PigStorage</a:t>
            </a:r>
            <a:r>
              <a:rPr lang="en-US" sz="6400" dirty="0">
                <a:latin typeface="Courier New" panose="02070309020205020404" pitchFamily="49" charset="0"/>
                <a:cs typeface="Courier New" panose="02070309020205020404" pitchFamily="49" charset="0"/>
              </a:rPr>
              <a:t>('\u0001') AS (</a:t>
            </a:r>
            <a:r>
              <a:rPr lang="en-US" sz="6400" dirty="0" smtClean="0">
                <a:latin typeface="Courier New" panose="02070309020205020404" pitchFamily="49" charset="0"/>
                <a:cs typeface="Courier New" panose="02070309020205020404" pitchFamily="49" charset="0"/>
              </a:rPr>
              <a:t>tweetId,text:chararray,geo,source,isretweet,search_id,create_at,meta_data,to_user_id,language_code,user_id,profile_image_url,user_name,place_id,place_name,place_fullname,country,place_type,street_address,boundary,boundary_type,place_url);</a:t>
            </a:r>
            <a:endParaRPr lang="en-US" sz="6400" dirty="0">
              <a:latin typeface="Courier New" panose="02070309020205020404" pitchFamily="49" charset="0"/>
              <a:cs typeface="Courier New" panose="02070309020205020404" pitchFamily="49" charset="0"/>
            </a:endParaRPr>
          </a:p>
          <a:p>
            <a:pPr marL="0" lvl="1" indent="0">
              <a:lnSpc>
                <a:spcPct val="120000"/>
              </a:lnSpc>
              <a:buNone/>
            </a:pPr>
            <a:endParaRPr lang="en-US" sz="4000" dirty="0" smtClean="0">
              <a:latin typeface="Courier New" panose="02070309020205020404" pitchFamily="49" charset="0"/>
              <a:cs typeface="Courier New" panose="02070309020205020404" pitchFamily="49" charset="0"/>
            </a:endParaRPr>
          </a:p>
          <a:p>
            <a:pPr marL="0" lvl="1" indent="0">
              <a:lnSpc>
                <a:spcPct val="110000"/>
              </a:lnSpc>
              <a:buNone/>
            </a:pPr>
            <a:r>
              <a:rPr lang="en-US" sz="6400" dirty="0" smtClean="0">
                <a:latin typeface="Courier New" panose="02070309020205020404" pitchFamily="49" charset="0"/>
                <a:cs typeface="Courier New" panose="02070309020205020404" pitchFamily="49" charset="0"/>
              </a:rPr>
              <a:t>clean </a:t>
            </a:r>
            <a:r>
              <a:rPr lang="en-US" sz="6400" dirty="0">
                <a:latin typeface="Courier New" panose="02070309020205020404" pitchFamily="49" charset="0"/>
                <a:cs typeface="Courier New" panose="02070309020205020404" pitchFamily="49" charset="0"/>
              </a:rPr>
              <a:t>= DISTINCT raw;</a:t>
            </a:r>
          </a:p>
          <a:p>
            <a:pPr marL="0" lvl="1" indent="0">
              <a:lnSpc>
                <a:spcPct val="120000"/>
              </a:lnSpc>
              <a:buNone/>
            </a:pPr>
            <a:endParaRPr lang="en-US" sz="4000" dirty="0">
              <a:latin typeface="Courier New" panose="02070309020205020404" pitchFamily="49" charset="0"/>
              <a:cs typeface="Courier New" panose="02070309020205020404" pitchFamily="49" charset="0"/>
            </a:endParaRPr>
          </a:p>
          <a:p>
            <a:pPr marL="0" lvl="1" indent="0">
              <a:lnSpc>
                <a:spcPct val="110000"/>
              </a:lnSpc>
              <a:buNone/>
            </a:pPr>
            <a:r>
              <a:rPr lang="en-US" sz="6400" dirty="0" smtClean="0">
                <a:latin typeface="Courier New" panose="02070309020205020404" pitchFamily="49" charset="0"/>
                <a:cs typeface="Courier New" panose="02070309020205020404" pitchFamily="49" charset="0"/>
              </a:rPr>
              <a:t>step0 </a:t>
            </a:r>
            <a:r>
              <a:rPr lang="en-US" sz="6400" dirty="0">
                <a:latin typeface="Courier New" panose="02070309020205020404" pitchFamily="49" charset="0"/>
                <a:cs typeface="Courier New" panose="02070309020205020404" pitchFamily="49" charset="0"/>
              </a:rPr>
              <a:t>= FILTER clean BY geo is not null AND geo != 'null' AND  geo != '' AND </a:t>
            </a:r>
            <a:r>
              <a:rPr lang="en-US" sz="6400" dirty="0" err="1">
                <a:latin typeface="Courier New" panose="02070309020205020404" pitchFamily="49" charset="0"/>
                <a:cs typeface="Courier New" panose="02070309020205020404" pitchFamily="49" charset="0"/>
              </a:rPr>
              <a:t>isretweet</a:t>
            </a:r>
            <a:r>
              <a:rPr lang="en-US" sz="6400" dirty="0">
                <a:latin typeface="Courier New" panose="02070309020205020404" pitchFamily="49" charset="0"/>
                <a:cs typeface="Courier New" panose="02070309020205020404" pitchFamily="49" charset="0"/>
              </a:rPr>
              <a:t> == 'false' AND </a:t>
            </a:r>
            <a:r>
              <a:rPr lang="en-US" sz="6400" dirty="0" err="1">
                <a:latin typeface="Courier New" panose="02070309020205020404" pitchFamily="49" charset="0"/>
                <a:cs typeface="Courier New" panose="02070309020205020404" pitchFamily="49" charset="0"/>
              </a:rPr>
              <a:t>create_at</a:t>
            </a:r>
            <a:r>
              <a:rPr lang="en-US" sz="6400" dirty="0">
                <a:latin typeface="Courier New" panose="02070309020205020404" pitchFamily="49" charset="0"/>
                <a:cs typeface="Courier New" panose="02070309020205020404" pitchFamily="49" charset="0"/>
              </a:rPr>
              <a:t> is not null AND </a:t>
            </a:r>
            <a:r>
              <a:rPr lang="en-US" sz="6400" dirty="0" err="1">
                <a:latin typeface="Courier New" panose="02070309020205020404" pitchFamily="49" charset="0"/>
                <a:cs typeface="Courier New" panose="02070309020205020404" pitchFamily="49" charset="0"/>
              </a:rPr>
              <a:t>create_at</a:t>
            </a:r>
            <a:r>
              <a:rPr lang="en-US" sz="6400" dirty="0">
                <a:latin typeface="Courier New" panose="02070309020205020404" pitchFamily="49" charset="0"/>
                <a:cs typeface="Courier New" panose="02070309020205020404" pitchFamily="49" charset="0"/>
              </a:rPr>
              <a:t> != 'null' AND </a:t>
            </a:r>
            <a:r>
              <a:rPr lang="en-US" sz="6400" dirty="0" err="1">
                <a:latin typeface="Courier New" panose="02070309020205020404" pitchFamily="49" charset="0"/>
                <a:cs typeface="Courier New" panose="02070309020205020404" pitchFamily="49" charset="0"/>
              </a:rPr>
              <a:t>create_at</a:t>
            </a:r>
            <a:r>
              <a:rPr lang="en-US" sz="6400" dirty="0">
                <a:latin typeface="Courier New" panose="02070309020205020404" pitchFamily="49" charset="0"/>
                <a:cs typeface="Courier New" panose="02070309020205020404" pitchFamily="49" charset="0"/>
              </a:rPr>
              <a:t> != '';</a:t>
            </a:r>
          </a:p>
          <a:p>
            <a:pPr marL="0" lvl="1" indent="0">
              <a:lnSpc>
                <a:spcPct val="110000"/>
              </a:lnSpc>
              <a:buNone/>
            </a:pPr>
            <a:endParaRPr lang="en-US" sz="4000" dirty="0">
              <a:latin typeface="Courier New" panose="02070309020205020404" pitchFamily="49" charset="0"/>
              <a:cs typeface="Courier New" panose="02070309020205020404" pitchFamily="49" charset="0"/>
            </a:endParaRPr>
          </a:p>
          <a:p>
            <a:pPr marL="0" lvl="1" indent="0">
              <a:lnSpc>
                <a:spcPct val="110000"/>
              </a:lnSpc>
              <a:buNone/>
            </a:pPr>
            <a:r>
              <a:rPr lang="en-US" sz="6400" dirty="0" smtClean="0">
                <a:latin typeface="Courier New" panose="02070309020205020404" pitchFamily="49" charset="0"/>
                <a:cs typeface="Courier New" panose="02070309020205020404" pitchFamily="49" charset="0"/>
              </a:rPr>
              <a:t>step1 </a:t>
            </a:r>
            <a:r>
              <a:rPr lang="en-US" sz="6400" dirty="0">
                <a:latin typeface="Courier New" panose="02070309020205020404" pitchFamily="49" charset="0"/>
                <a:cs typeface="Courier New" panose="02070309020205020404" pitchFamily="49" charset="0"/>
              </a:rPr>
              <a:t>= FOREACH step0 GENERATE </a:t>
            </a:r>
            <a:r>
              <a:rPr lang="en-US" sz="6400" dirty="0" err="1">
                <a:latin typeface="Courier New" panose="02070309020205020404" pitchFamily="49" charset="0"/>
                <a:cs typeface="Courier New" panose="02070309020205020404" pitchFamily="49" charset="0"/>
              </a:rPr>
              <a:t>user_id</a:t>
            </a:r>
            <a:r>
              <a:rPr lang="en-US" sz="6400" dirty="0">
                <a:latin typeface="Courier New" panose="02070309020205020404" pitchFamily="49" charset="0"/>
                <a:cs typeface="Courier New" panose="02070309020205020404" pitchFamily="49" charset="0"/>
              </a:rPr>
              <a:t>, flatten(STRSPLIT(geo, ',')), </a:t>
            </a:r>
            <a:r>
              <a:rPr lang="en-US" sz="6400" dirty="0" err="1">
                <a:latin typeface="Courier New" panose="02070309020205020404" pitchFamily="49" charset="0"/>
                <a:cs typeface="Courier New" panose="02070309020205020404" pitchFamily="49" charset="0"/>
              </a:rPr>
              <a:t>To_ISO</a:t>
            </a:r>
            <a:r>
              <a:rPr lang="en-US" sz="6400" dirty="0">
                <a:latin typeface="Courier New" panose="02070309020205020404" pitchFamily="49" charset="0"/>
                <a:cs typeface="Courier New" panose="02070309020205020404" pitchFamily="49" charset="0"/>
              </a:rPr>
              <a:t>(</a:t>
            </a:r>
            <a:r>
              <a:rPr lang="en-US" sz="6400" dirty="0" err="1">
                <a:latin typeface="Courier New" panose="02070309020205020404" pitchFamily="49" charset="0"/>
                <a:cs typeface="Courier New" panose="02070309020205020404" pitchFamily="49" charset="0"/>
              </a:rPr>
              <a:t>Get_Time</a:t>
            </a:r>
            <a:r>
              <a:rPr lang="en-US" sz="6400" dirty="0">
                <a:latin typeface="Courier New" panose="02070309020205020404" pitchFamily="49" charset="0"/>
                <a:cs typeface="Courier New" panose="02070309020205020404" pitchFamily="49" charset="0"/>
              </a:rPr>
              <a:t>(REPLACE(REPLACE(</a:t>
            </a:r>
            <a:r>
              <a:rPr lang="en-US" sz="6400" dirty="0" err="1">
                <a:latin typeface="Courier New" panose="02070309020205020404" pitchFamily="49" charset="0"/>
                <a:cs typeface="Courier New" panose="02070309020205020404" pitchFamily="49" charset="0"/>
              </a:rPr>
              <a:t>create_at</a:t>
            </a:r>
            <a:r>
              <a:rPr lang="en-US" sz="6400" dirty="0">
                <a:latin typeface="Courier New" panose="02070309020205020404" pitchFamily="49" charset="0"/>
                <a:cs typeface="Courier New" panose="02070309020205020404" pitchFamily="49" charset="0"/>
              </a:rPr>
              <a:t>, 'CDT', '-05:00'), 'CST', '-06:00'), 'EEE MMM </a:t>
            </a:r>
            <a:r>
              <a:rPr lang="en-US" sz="6400" dirty="0" err="1">
                <a:latin typeface="Courier New" panose="02070309020205020404" pitchFamily="49" charset="0"/>
                <a:cs typeface="Courier New" panose="02070309020205020404" pitchFamily="49" charset="0"/>
              </a:rPr>
              <a:t>dd</a:t>
            </a:r>
            <a:r>
              <a:rPr lang="en-US" sz="6400" dirty="0">
                <a:latin typeface="Courier New" panose="02070309020205020404" pitchFamily="49" charset="0"/>
                <a:cs typeface="Courier New" panose="02070309020205020404" pitchFamily="49" charset="0"/>
              </a:rPr>
              <a:t> </a:t>
            </a:r>
            <a:r>
              <a:rPr lang="en-US" sz="6400" dirty="0" err="1">
                <a:latin typeface="Courier New" panose="02070309020205020404" pitchFamily="49" charset="0"/>
                <a:cs typeface="Courier New" panose="02070309020205020404" pitchFamily="49" charset="0"/>
              </a:rPr>
              <a:t>HH:mm:ss</a:t>
            </a:r>
            <a:r>
              <a:rPr lang="en-US" sz="6400" dirty="0">
                <a:latin typeface="Courier New" panose="02070309020205020404" pitchFamily="49" charset="0"/>
                <a:cs typeface="Courier New" panose="02070309020205020404" pitchFamily="49" charset="0"/>
              </a:rPr>
              <a:t> Z </a:t>
            </a:r>
            <a:r>
              <a:rPr lang="en-US" sz="6400" dirty="0" err="1">
                <a:latin typeface="Courier New" panose="02070309020205020404" pitchFamily="49" charset="0"/>
                <a:cs typeface="Courier New" panose="02070309020205020404" pitchFamily="49" charset="0"/>
              </a:rPr>
              <a:t>yyyy</a:t>
            </a:r>
            <a:r>
              <a:rPr lang="en-US" sz="6400" dirty="0">
                <a:latin typeface="Courier New" panose="02070309020205020404" pitchFamily="49" charset="0"/>
                <a:cs typeface="Courier New" panose="02070309020205020404" pitchFamily="49" charset="0"/>
              </a:rPr>
              <a:t>')) , text;</a:t>
            </a:r>
          </a:p>
          <a:p>
            <a:pPr marL="0" lvl="1" indent="0">
              <a:lnSpc>
                <a:spcPct val="110000"/>
              </a:lnSpc>
              <a:buNone/>
            </a:pPr>
            <a:endParaRPr lang="en-US" sz="4000" dirty="0" smtClean="0">
              <a:latin typeface="Courier New" panose="02070309020205020404" pitchFamily="49" charset="0"/>
              <a:cs typeface="Courier New" panose="02070309020205020404" pitchFamily="49" charset="0"/>
            </a:endParaRPr>
          </a:p>
          <a:p>
            <a:pPr marL="0" lvl="1" indent="0">
              <a:lnSpc>
                <a:spcPct val="110000"/>
              </a:lnSpc>
              <a:buNone/>
            </a:pPr>
            <a:r>
              <a:rPr lang="en-US" sz="6400" dirty="0" smtClean="0">
                <a:latin typeface="Courier New" panose="02070309020205020404" pitchFamily="49" charset="0"/>
                <a:cs typeface="Courier New" panose="02070309020205020404" pitchFamily="49" charset="0"/>
              </a:rPr>
              <a:t>-- </a:t>
            </a:r>
            <a:r>
              <a:rPr lang="en-US" sz="6400" dirty="0">
                <a:latin typeface="Courier New" panose="02070309020205020404" pitchFamily="49" charset="0"/>
                <a:cs typeface="Courier New" panose="02070309020205020404" pitchFamily="49" charset="0"/>
              </a:rPr>
              <a:t>$2 is longitude, $1 is latitude</a:t>
            </a:r>
          </a:p>
          <a:p>
            <a:pPr marL="0" lvl="1" indent="0">
              <a:lnSpc>
                <a:spcPct val="110000"/>
              </a:lnSpc>
              <a:buNone/>
            </a:pPr>
            <a:r>
              <a:rPr lang="en-US" sz="6400" dirty="0">
                <a:latin typeface="Courier New" panose="02070309020205020404" pitchFamily="49" charset="0"/>
                <a:cs typeface="Courier New" panose="02070309020205020404" pitchFamily="49" charset="0"/>
              </a:rPr>
              <a:t>step2 = FILTER step1 BY $2 &gt; -167.276413 AND $2 &lt; -56.347517 AND $1 &gt; 5.499550 AND $1 &lt; 82.296478;</a:t>
            </a:r>
          </a:p>
          <a:p>
            <a:pPr marL="0" lvl="1" indent="0">
              <a:lnSpc>
                <a:spcPct val="110000"/>
              </a:lnSpc>
              <a:buNone/>
            </a:pPr>
            <a:endParaRPr lang="en-US" sz="4000" dirty="0">
              <a:latin typeface="Courier New" panose="02070309020205020404" pitchFamily="49" charset="0"/>
              <a:cs typeface="Courier New" panose="02070309020205020404" pitchFamily="49" charset="0"/>
            </a:endParaRPr>
          </a:p>
          <a:p>
            <a:pPr marL="0" lvl="1" indent="0">
              <a:lnSpc>
                <a:spcPct val="110000"/>
              </a:lnSpc>
              <a:buNone/>
            </a:pPr>
            <a:r>
              <a:rPr lang="en-US" sz="6400" dirty="0">
                <a:latin typeface="Courier New" panose="02070309020205020404" pitchFamily="49" charset="0"/>
                <a:cs typeface="Courier New" panose="02070309020205020404" pitchFamily="49" charset="0"/>
              </a:rPr>
              <a:t>step3 = FOREACH step2 GENERATE $0, $1, $2, $3;</a:t>
            </a:r>
          </a:p>
          <a:p>
            <a:pPr marL="0" lvl="1" indent="0">
              <a:lnSpc>
                <a:spcPct val="110000"/>
              </a:lnSpc>
              <a:buNone/>
            </a:pPr>
            <a:r>
              <a:rPr lang="en-US" sz="6400" dirty="0">
                <a:latin typeface="Courier New" panose="02070309020205020404" pitchFamily="49" charset="0"/>
                <a:cs typeface="Courier New" panose="02070309020205020404" pitchFamily="49" charset="0"/>
              </a:rPr>
              <a:t>STORE step3 INTO </a:t>
            </a:r>
            <a:r>
              <a:rPr lang="en-US" sz="6400" dirty="0" smtClean="0">
                <a:latin typeface="Courier New" panose="02070309020205020404" pitchFamily="49" charset="0"/>
                <a:cs typeface="Courier New" panose="02070309020205020404" pitchFamily="49" charset="0"/>
              </a:rPr>
              <a:t>'${input}_filtered.txt</a:t>
            </a:r>
            <a:r>
              <a:rPr lang="en-US" sz="6400" dirty="0">
                <a:latin typeface="Courier New" panose="02070309020205020404" pitchFamily="49" charset="0"/>
                <a:cs typeface="Courier New" panose="02070309020205020404" pitchFamily="49" charset="0"/>
              </a:rPr>
              <a:t>' USING </a:t>
            </a:r>
            <a:r>
              <a:rPr lang="en-US" sz="6400" dirty="0" err="1">
                <a:latin typeface="Courier New" panose="02070309020205020404" pitchFamily="49" charset="0"/>
                <a:cs typeface="Courier New" panose="02070309020205020404" pitchFamily="49" charset="0"/>
              </a:rPr>
              <a:t>PigStorage</a:t>
            </a:r>
            <a:r>
              <a:rPr lang="en-US" sz="6400" dirty="0">
                <a:latin typeface="Courier New" panose="02070309020205020404" pitchFamily="49" charset="0"/>
                <a:cs typeface="Courier New" panose="02070309020205020404" pitchFamily="49" charset="0"/>
              </a:rPr>
              <a:t>(',');</a:t>
            </a:r>
          </a:p>
          <a:p>
            <a:pPr marL="0" indent="0">
              <a:buNone/>
            </a:pPr>
            <a:endParaRPr lang="en-US" dirty="0" smtClean="0">
              <a:latin typeface="Andale Mono"/>
              <a:cs typeface="Andale Mono"/>
            </a:endParaRPr>
          </a:p>
        </p:txBody>
      </p:sp>
    </p:spTree>
    <p:extLst>
      <p:ext uri="{BB962C8B-B14F-4D97-AF65-F5344CB8AC3E}">
        <p14:creationId xmlns:p14="http://schemas.microsoft.com/office/powerpoint/2010/main" val="1559567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38200"/>
            <a:ext cx="8382000" cy="1163395"/>
          </a:xfrm>
        </p:spPr>
        <p:txBody>
          <a:bodyPr anchor="ctr">
            <a:normAutofit/>
          </a:bodyPr>
          <a:lstStyle/>
          <a:p>
            <a:r>
              <a:rPr lang="en-US" dirty="0" smtClean="0"/>
              <a:t>Preparing the data using Pig</a:t>
            </a:r>
            <a:endParaRPr lang="en-US" dirty="0">
              <a:solidFill>
                <a:schemeClr val="tx2"/>
              </a:solidFill>
            </a:endParaRPr>
          </a:p>
        </p:txBody>
      </p:sp>
      <p:sp>
        <p:nvSpPr>
          <p:cNvPr id="3" name="Text Placeholder 2"/>
          <p:cNvSpPr>
            <a:spLocks noGrp="1"/>
          </p:cNvSpPr>
          <p:nvPr>
            <p:ph type="body" sz="quarter" idx="10"/>
          </p:nvPr>
        </p:nvSpPr>
        <p:spPr>
          <a:xfrm>
            <a:off x="381000" y="1905000"/>
            <a:ext cx="8382000" cy="3502497"/>
          </a:xfrm>
        </p:spPr>
        <p:txBody>
          <a:bodyPr>
            <a:normAutofit/>
          </a:bodyPr>
          <a:lstStyle/>
          <a:p>
            <a:r>
              <a:rPr lang="en-US" dirty="0" smtClean="0"/>
              <a:t>We will revisit the script and practice in this week’s lab</a:t>
            </a:r>
          </a:p>
          <a:p>
            <a:pPr lvl="1"/>
            <a:endParaRPr lang="en-US" dirty="0" smtClean="0"/>
          </a:p>
          <a:p>
            <a:endParaRPr lang="en-US" dirty="0" smtClean="0"/>
          </a:p>
        </p:txBody>
      </p:sp>
    </p:spTree>
    <p:extLst>
      <p:ext uri="{BB962C8B-B14F-4D97-AF65-F5344CB8AC3E}">
        <p14:creationId xmlns:p14="http://schemas.microsoft.com/office/powerpoint/2010/main" val="19432344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sz="3200" b="1" dirty="0" smtClean="0"/>
              <a:t>Visualization and knowledge discovery</a:t>
            </a:r>
            <a:endParaRPr lang="en-US" sz="3200" b="1" dirty="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5</a:t>
            </a:fld>
            <a:endParaRPr lang="en-US" sz="1000" b="0" dirty="0" smtClean="0">
              <a:latin typeface="Tahoma" charset="0"/>
            </a:endParaRPr>
          </a:p>
        </p:txBody>
      </p:sp>
      <p:pic>
        <p:nvPicPr>
          <p:cNvPr id="1026" name="Picture 2" descr="downlo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7618" y="1490133"/>
            <a:ext cx="4328763" cy="432876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57200" y="5800248"/>
            <a:ext cx="8550922" cy="738664"/>
          </a:xfrm>
          <a:prstGeom prst="rect">
            <a:avLst/>
          </a:prstGeom>
          <a:noFill/>
        </p:spPr>
        <p:txBody>
          <a:bodyPr wrap="square" rtlCol="0">
            <a:spAutoFit/>
          </a:bodyPr>
          <a:lstStyle/>
          <a:p>
            <a:pPr algn="ctr"/>
            <a:r>
              <a:rPr lang="en-US" sz="1400" dirty="0" smtClean="0"/>
              <a:t>Visualization of New York taxi data</a:t>
            </a:r>
          </a:p>
          <a:p>
            <a:pPr algn="ctr"/>
            <a:r>
              <a:rPr lang="en-US" sz="1400" dirty="0" smtClean="0"/>
              <a:t>The black pixel means the taxi did not have fare and yellows means it did </a:t>
            </a:r>
          </a:p>
          <a:p>
            <a:pPr algn="ctr"/>
            <a:r>
              <a:rPr lang="en-US" sz="1400" dirty="0" smtClean="0"/>
              <a:t>Source</a:t>
            </a:r>
            <a:r>
              <a:rPr lang="en-US" sz="1400" dirty="0"/>
              <a:t>: http://chriswhong.com/open-data/my-first-data-art-nyc-taxi-defrag/ </a:t>
            </a:r>
          </a:p>
        </p:txBody>
      </p:sp>
    </p:spTree>
    <p:extLst>
      <p:ext uri="{BB962C8B-B14F-4D97-AF65-F5344CB8AC3E}">
        <p14:creationId xmlns:p14="http://schemas.microsoft.com/office/powerpoint/2010/main" val="4043119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4988" y="780931"/>
            <a:ext cx="8229600" cy="615950"/>
          </a:xfrm>
        </p:spPr>
        <p:txBody>
          <a:bodyPr/>
          <a:lstStyle/>
          <a:p>
            <a:pPr>
              <a:defRPr/>
            </a:pPr>
            <a:r>
              <a:rPr lang="en-US" altLang="en-US" sz="3200" b="1" dirty="0"/>
              <a:t>Illustrations of mapping movements </a:t>
            </a:r>
          </a:p>
        </p:txBody>
      </p:sp>
      <p:sp>
        <p:nvSpPr>
          <p:cNvPr id="28675" name="Slide Number Placeholder 3"/>
          <p:cNvSpPr>
            <a:spLocks noGrp="1"/>
          </p:cNvSpPr>
          <p:nvPr>
            <p:ph type="sldNum" sz="quarter" idx="11"/>
          </p:nvPr>
        </p:nvSpPr>
        <p:spPr>
          <a:xfrm>
            <a:off x="8764588" y="6297613"/>
            <a:ext cx="303212" cy="401637"/>
          </a:xfrm>
          <a:noFill/>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Franklin Gothic Book" panose="020B0503020102020204" pitchFamily="34" charset="0"/>
                <a:ea typeface="MS PGothic" panose="020B0600070205080204" pitchFamily="34" charset="-128"/>
              </a:defRPr>
            </a:lvl1pPr>
            <a:lvl2pPr>
              <a:spcBef>
                <a:spcPts val="4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134CB0"/>
                </a:solidFill>
                <a:latin typeface="Franklin Gothic Book" panose="020B0503020102020204" pitchFamily="34" charset="0"/>
                <a:ea typeface="MS PGothic" panose="020B0600070205080204" pitchFamily="34" charset="-128"/>
              </a:defRPr>
            </a:lvl2pPr>
            <a:lvl3pPr>
              <a:spcBef>
                <a:spcPts val="4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134CB0"/>
                </a:solidFill>
                <a:latin typeface="Franklin Gothic Book" panose="020B0503020102020204" pitchFamily="34" charset="0"/>
                <a:ea typeface="MS PGothic" panose="020B0600070205080204" pitchFamily="34" charset="-128"/>
              </a:defRPr>
            </a:lvl3pPr>
            <a:lvl4pPr>
              <a:spcBef>
                <a:spcPts val="4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134CB0"/>
                </a:solidFill>
                <a:latin typeface="Franklin Gothic Book" panose="020B0503020102020204" pitchFamily="34" charset="0"/>
                <a:ea typeface="MS PGothic" panose="020B0600070205080204" pitchFamily="34" charset="-128"/>
              </a:defRPr>
            </a:lvl4pPr>
            <a:lvl5pPr>
              <a:spcBef>
                <a:spcPts val="4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134CB0"/>
                </a:solidFill>
                <a:latin typeface="Franklin Gothic Book" panose="020B0503020102020204" pitchFamily="34" charset="0"/>
                <a:ea typeface="MS PGothic" panose="020B0600070205080204" pitchFamily="34" charset="-128"/>
              </a:defRPr>
            </a:lvl5pPr>
            <a:lvl6pPr marL="2514600" indent="-228600" defTabSz="457200" eaLnBrk="0" fontAlgn="base" hangingPunct="0">
              <a:spcBef>
                <a:spcPts val="4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134CB0"/>
                </a:solidFill>
                <a:latin typeface="Franklin Gothic Book" panose="020B0503020102020204" pitchFamily="34" charset="0"/>
                <a:ea typeface="MS PGothic" panose="020B0600070205080204" pitchFamily="34" charset="-128"/>
              </a:defRPr>
            </a:lvl6pPr>
            <a:lvl7pPr marL="2971800" indent="-228600" defTabSz="457200" eaLnBrk="0" fontAlgn="base" hangingPunct="0">
              <a:spcBef>
                <a:spcPts val="4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134CB0"/>
                </a:solidFill>
                <a:latin typeface="Franklin Gothic Book" panose="020B0503020102020204" pitchFamily="34" charset="0"/>
                <a:ea typeface="MS PGothic" panose="020B0600070205080204" pitchFamily="34" charset="-128"/>
              </a:defRPr>
            </a:lvl7pPr>
            <a:lvl8pPr marL="3429000" indent="-228600" defTabSz="457200" eaLnBrk="0" fontAlgn="base" hangingPunct="0">
              <a:spcBef>
                <a:spcPts val="4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134CB0"/>
                </a:solidFill>
                <a:latin typeface="Franklin Gothic Book" panose="020B0503020102020204" pitchFamily="34" charset="0"/>
                <a:ea typeface="MS PGothic" panose="020B0600070205080204" pitchFamily="34" charset="-128"/>
              </a:defRPr>
            </a:lvl8pPr>
            <a:lvl9pPr marL="3886200" indent="-228600" defTabSz="457200" eaLnBrk="0" fontAlgn="base" hangingPunct="0">
              <a:spcBef>
                <a:spcPts val="4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134CB0"/>
                </a:solidFill>
                <a:latin typeface="Franklin Gothic Book" panose="020B0503020102020204" pitchFamily="34" charset="0"/>
                <a:ea typeface="MS PGothic" panose="020B0600070205080204" pitchFamily="34" charset="-128"/>
              </a:defRPr>
            </a:lvl9pPr>
          </a:lstStyle>
          <a:p>
            <a:pPr>
              <a:spcBef>
                <a:spcPct val="0"/>
              </a:spcBef>
              <a:buClrTx/>
              <a:buFontTx/>
              <a:buNone/>
            </a:pPr>
            <a:fld id="{A679F8F5-1C5C-42FC-930D-2434EFE55000}" type="slidenum">
              <a:rPr lang="en-US" altLang="en-US" sz="1200" b="1" smtClean="0">
                <a:solidFill>
                  <a:schemeClr val="tx1"/>
                </a:solidFill>
                <a:latin typeface="Century Gothic" panose="020B0502020202020204" pitchFamily="34" charset="0"/>
              </a:rPr>
              <a:pPr>
                <a:spcBef>
                  <a:spcPct val="0"/>
                </a:spcBef>
                <a:buClrTx/>
                <a:buFontTx/>
                <a:buNone/>
              </a:pPr>
              <a:t>6</a:t>
            </a:fld>
            <a:endParaRPr lang="en-US" altLang="en-US" sz="1200" b="1" smtClean="0">
              <a:solidFill>
                <a:schemeClr val="tx1"/>
              </a:solidFill>
              <a:latin typeface="Century Gothic" panose="020B0502020202020204" pitchFamily="34" charset="0"/>
            </a:endParaRPr>
          </a:p>
        </p:txBody>
      </p:sp>
      <p:sp>
        <p:nvSpPr>
          <p:cNvPr id="28676" name="TextBox 10"/>
          <p:cNvSpPr txBox="1">
            <a:spLocks noChangeArrowheads="1"/>
          </p:cNvSpPr>
          <p:nvPr/>
        </p:nvSpPr>
        <p:spPr bwMode="auto">
          <a:xfrm>
            <a:off x="838200" y="6361113"/>
            <a:ext cx="678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en-US" sz="1400">
                <a:solidFill>
                  <a:schemeClr val="tx1"/>
                </a:solidFill>
              </a:rPr>
              <a:t>(a) Polygon based mapping units (ward level) (b) Grid based mapping units (10 km)</a:t>
            </a:r>
          </a:p>
        </p:txBody>
      </p:sp>
      <p:pic>
        <p:nvPicPr>
          <p:cNvPr id="28677" name="Picture 4"/>
          <p:cNvPicPr>
            <a:picLocks noChangeAspect="1"/>
          </p:cNvPicPr>
          <p:nvPr/>
        </p:nvPicPr>
        <p:blipFill>
          <a:blip r:embed="rId2">
            <a:extLst>
              <a:ext uri="{28A0092B-C50C-407E-A947-70E740481C1C}">
                <a14:useLocalDpi xmlns:a14="http://schemas.microsoft.com/office/drawing/2010/main" val="0"/>
              </a:ext>
            </a:extLst>
          </a:blip>
          <a:srcRect l="5096" t="15520" r="12218" b="9911"/>
          <a:stretch>
            <a:fillRect/>
          </a:stretch>
        </p:blipFill>
        <p:spPr bwMode="auto">
          <a:xfrm>
            <a:off x="1190625" y="1390650"/>
            <a:ext cx="6454775" cy="481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65812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57374"/>
            <a:ext cx="9165364" cy="668866"/>
          </a:xfrm>
        </p:spPr>
        <p:txBody>
          <a:bodyPr/>
          <a:lstStyle/>
          <a:p>
            <a:r>
              <a:rPr lang="en-US" sz="3200" b="1" dirty="0" smtClean="0"/>
              <a:t>Community detections from mobility patterns</a:t>
            </a:r>
            <a:endParaRPr lang="en-US" sz="3200" b="1" dirty="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7</a:t>
            </a:fld>
            <a:endParaRPr lang="en-US" sz="1000" b="0" dirty="0" smtClean="0">
              <a:latin typeface="Tahoma" charset="0"/>
            </a:endParaRPr>
          </a:p>
        </p:txBody>
      </p:sp>
      <p:pic>
        <p:nvPicPr>
          <p:cNvPr id="5" name="Picture 4"/>
          <p:cNvPicPr>
            <a:picLocks noChangeAspect="1"/>
          </p:cNvPicPr>
          <p:nvPr/>
        </p:nvPicPr>
        <p:blipFill>
          <a:blip r:embed="rId2"/>
          <a:stretch>
            <a:fillRect/>
          </a:stretch>
        </p:blipFill>
        <p:spPr>
          <a:xfrm>
            <a:off x="583660" y="1753925"/>
            <a:ext cx="4602505" cy="3769133"/>
          </a:xfrm>
          <a:prstGeom prst="rect">
            <a:avLst/>
          </a:prstGeom>
        </p:spPr>
      </p:pic>
      <p:sp>
        <p:nvSpPr>
          <p:cNvPr id="6" name="TextBox 5"/>
          <p:cNvSpPr txBox="1"/>
          <p:nvPr/>
        </p:nvSpPr>
        <p:spPr>
          <a:xfrm>
            <a:off x="5044559" y="5890736"/>
            <a:ext cx="3832697" cy="400110"/>
          </a:xfrm>
          <a:prstGeom prst="rect">
            <a:avLst/>
          </a:prstGeom>
          <a:noFill/>
        </p:spPr>
        <p:txBody>
          <a:bodyPr wrap="square" rtlCol="0">
            <a:spAutoFit/>
          </a:bodyPr>
          <a:lstStyle/>
          <a:p>
            <a:r>
              <a:rPr lang="en-US" sz="1000" dirty="0" smtClean="0"/>
              <a:t>Community structure of the Great Britain based on the movement of Twitter users</a:t>
            </a:r>
            <a:endParaRPr lang="en-US" sz="10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2739" y="1653701"/>
            <a:ext cx="2656339" cy="4143983"/>
          </a:xfrm>
          <a:prstGeom prst="rect">
            <a:avLst/>
          </a:prstGeom>
        </p:spPr>
      </p:pic>
      <p:sp>
        <p:nvSpPr>
          <p:cNvPr id="8" name="TextBox 7"/>
          <p:cNvSpPr txBox="1"/>
          <p:nvPr/>
        </p:nvSpPr>
        <p:spPr>
          <a:xfrm>
            <a:off x="736060" y="5843081"/>
            <a:ext cx="3832697" cy="400110"/>
          </a:xfrm>
          <a:prstGeom prst="rect">
            <a:avLst/>
          </a:prstGeom>
          <a:noFill/>
        </p:spPr>
        <p:txBody>
          <a:bodyPr wrap="square" rtlCol="0">
            <a:spAutoFit/>
          </a:bodyPr>
          <a:lstStyle/>
          <a:p>
            <a:r>
              <a:rPr lang="en-US" sz="1000" dirty="0" smtClean="0"/>
              <a:t>Source: </a:t>
            </a:r>
            <a:r>
              <a:rPr lang="en-US" sz="1000" dirty="0"/>
              <a:t>X Liu, L Gong, Y Gong, Y Liu - Journal of Transport Geography, 2015</a:t>
            </a:r>
          </a:p>
        </p:txBody>
      </p:sp>
    </p:spTree>
    <p:extLst>
      <p:ext uri="{BB962C8B-B14F-4D97-AF65-F5344CB8AC3E}">
        <p14:creationId xmlns:p14="http://schemas.microsoft.com/office/powerpoint/2010/main" val="14735914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528" y="943307"/>
            <a:ext cx="8229600" cy="668866"/>
          </a:xfrm>
        </p:spPr>
        <p:txBody>
          <a:bodyPr/>
          <a:lstStyle/>
          <a:p>
            <a:r>
              <a:rPr lang="en-US" b="1" dirty="0" smtClean="0"/>
              <a:t>MovePattern</a:t>
            </a:r>
            <a:endParaRPr lang="en-US" b="1" dirty="0"/>
          </a:p>
        </p:txBody>
      </p:sp>
      <p:sp>
        <p:nvSpPr>
          <p:cNvPr id="3" name="Content Placeholder 2"/>
          <p:cNvSpPr>
            <a:spLocks noGrp="1"/>
          </p:cNvSpPr>
          <p:nvPr>
            <p:ph idx="1"/>
          </p:nvPr>
        </p:nvSpPr>
        <p:spPr>
          <a:xfrm>
            <a:off x="292100" y="1777999"/>
            <a:ext cx="8686800" cy="4804833"/>
          </a:xfrm>
        </p:spPr>
        <p:txBody>
          <a:bodyPr>
            <a:normAutofit/>
          </a:bodyPr>
          <a:lstStyle/>
          <a:p>
            <a:endParaRPr lang="en-US" dirty="0" smtClean="0"/>
          </a:p>
          <a:p>
            <a:r>
              <a:rPr lang="en-US" dirty="0" smtClean="0"/>
              <a:t>Key-word specified (scenario-based) Twitter user movement patterns</a:t>
            </a:r>
          </a:p>
          <a:p>
            <a:r>
              <a:rPr lang="en-US" dirty="0" smtClean="0"/>
              <a:t>Adjustable (longer) </a:t>
            </a:r>
            <a:r>
              <a:rPr lang="en-US" dirty="0"/>
              <a:t>time range </a:t>
            </a:r>
            <a:r>
              <a:rPr lang="en-US" dirty="0" smtClean="0"/>
              <a:t>selection</a:t>
            </a:r>
          </a:p>
          <a:p>
            <a:r>
              <a:rPr lang="en-US" dirty="0" smtClean="0"/>
              <a:t>Utilizing MapReduce approach with Apache Hadoop for larger volume of data processing</a:t>
            </a:r>
          </a:p>
          <a:p>
            <a:r>
              <a:rPr lang="en-US" dirty="0" smtClean="0"/>
              <a:t>3D virtual globe visualization</a:t>
            </a:r>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8</a:t>
            </a:fld>
            <a:endParaRPr lang="en-US" sz="1000" b="0" dirty="0" smtClean="0">
              <a:latin typeface="Tahoma" charset="0"/>
            </a:endParaRPr>
          </a:p>
        </p:txBody>
      </p:sp>
      <p:pic>
        <p:nvPicPr>
          <p:cNvPr id="6" name="Picture 5"/>
          <p:cNvPicPr>
            <a:picLocks noChangeAspect="1"/>
          </p:cNvPicPr>
          <p:nvPr/>
        </p:nvPicPr>
        <p:blipFill>
          <a:blip r:embed="rId2"/>
          <a:stretch>
            <a:fillRect/>
          </a:stretch>
        </p:blipFill>
        <p:spPr>
          <a:xfrm>
            <a:off x="59267" y="1777999"/>
            <a:ext cx="9008122" cy="4412525"/>
          </a:xfrm>
          <a:prstGeom prst="rect">
            <a:avLst/>
          </a:prstGeom>
        </p:spPr>
      </p:pic>
    </p:spTree>
    <p:extLst>
      <p:ext uri="{BB962C8B-B14F-4D97-AF65-F5344CB8AC3E}">
        <p14:creationId xmlns:p14="http://schemas.microsoft.com/office/powerpoint/2010/main" val="3448897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198" y="1101206"/>
            <a:ext cx="8336604" cy="668866"/>
          </a:xfrm>
        </p:spPr>
        <p:txBody>
          <a:bodyPr/>
          <a:lstStyle/>
          <a:p>
            <a:r>
              <a:rPr lang="en-US" b="1" dirty="0" smtClean="0"/>
              <a:t>Distributed Computing using Hadoop</a:t>
            </a:r>
            <a:endParaRPr lang="en-US" b="1" dirty="0"/>
          </a:p>
        </p:txBody>
      </p:sp>
      <p:sp>
        <p:nvSpPr>
          <p:cNvPr id="3" name="Content Placeholder 2"/>
          <p:cNvSpPr>
            <a:spLocks noGrp="1"/>
          </p:cNvSpPr>
          <p:nvPr>
            <p:ph idx="1"/>
          </p:nvPr>
        </p:nvSpPr>
        <p:spPr>
          <a:xfrm>
            <a:off x="292100" y="1777999"/>
            <a:ext cx="8686800" cy="4804833"/>
          </a:xfrm>
        </p:spPr>
        <p:txBody>
          <a:bodyPr>
            <a:normAutofit/>
          </a:bodyPr>
          <a:lstStyle/>
          <a:p>
            <a:r>
              <a:rPr lang="en-US" dirty="0" smtClean="0"/>
              <a:t>What is Hadoop</a:t>
            </a:r>
          </a:p>
          <a:p>
            <a:pPr lvl="1"/>
            <a:r>
              <a:rPr lang="en-US" dirty="0"/>
              <a:t>Distributed file system + replicating data in multiple nodes.</a:t>
            </a:r>
          </a:p>
          <a:p>
            <a:pPr lvl="1"/>
            <a:r>
              <a:rPr lang="en-US" dirty="0"/>
              <a:t>Easy-to-use MapReduce interface.</a:t>
            </a:r>
          </a:p>
          <a:p>
            <a:pPr lvl="1"/>
            <a:r>
              <a:rPr lang="en-US" dirty="0"/>
              <a:t>Scalable.</a:t>
            </a:r>
          </a:p>
          <a:p>
            <a:pPr lvl="1"/>
            <a:r>
              <a:rPr lang="en-US" dirty="0"/>
              <a:t>Parallel execution of mappers/reducers.</a:t>
            </a:r>
          </a:p>
          <a:p>
            <a:pPr lvl="1"/>
            <a:r>
              <a:rPr lang="en-US" dirty="0"/>
              <a:t>Fault </a:t>
            </a:r>
            <a:r>
              <a:rPr lang="en-US" dirty="0" smtClean="0"/>
              <a:t>tolerant.</a:t>
            </a:r>
          </a:p>
          <a:p>
            <a:r>
              <a:rPr lang="en-US" dirty="0" smtClean="0"/>
              <a:t>When to use Hadoop</a:t>
            </a:r>
          </a:p>
          <a:p>
            <a:pPr lvl="1"/>
            <a:r>
              <a:rPr lang="en-US" dirty="0"/>
              <a:t>D</a:t>
            </a:r>
            <a:r>
              <a:rPr lang="en-US" dirty="0" smtClean="0"/>
              <a:t>ata </a:t>
            </a:r>
            <a:r>
              <a:rPr lang="en-US" dirty="0"/>
              <a:t>is too big to fit into memory.</a:t>
            </a:r>
          </a:p>
          <a:p>
            <a:pPr lvl="1"/>
            <a:r>
              <a:rPr lang="en-US" dirty="0" smtClean="0"/>
              <a:t>Tasks can be decomposed as batch-based </a:t>
            </a:r>
            <a:r>
              <a:rPr lang="en-US" dirty="0"/>
              <a:t>processing.</a:t>
            </a:r>
          </a:p>
          <a:p>
            <a:pPr lvl="1"/>
            <a:r>
              <a:rPr lang="en-US" dirty="0" smtClean="0"/>
              <a:t>The problem </a:t>
            </a:r>
            <a:r>
              <a:rPr lang="en-US" dirty="0"/>
              <a:t>can be modeled </a:t>
            </a:r>
            <a:r>
              <a:rPr lang="en-US" dirty="0" smtClean="0"/>
              <a:t>by MapReduce computing paradigm.</a:t>
            </a:r>
            <a:endParaRPr lang="en-US" dirty="0"/>
          </a:p>
          <a:p>
            <a:pPr lvl="1"/>
            <a:r>
              <a:rPr lang="en-US" dirty="0"/>
              <a:t>S</a:t>
            </a:r>
            <a:r>
              <a:rPr lang="en-US" dirty="0" smtClean="0"/>
              <a:t>calability </a:t>
            </a:r>
            <a:r>
              <a:rPr lang="en-US" dirty="0"/>
              <a:t>is the </a:t>
            </a:r>
            <a:r>
              <a:rPr lang="en-US" dirty="0" smtClean="0"/>
              <a:t>major issue not </a:t>
            </a:r>
            <a:r>
              <a:rPr lang="en-US" dirty="0"/>
              <a:t>interactivity</a:t>
            </a:r>
            <a:r>
              <a:rPr lang="en-US" dirty="0" smtClean="0"/>
              <a:t>.</a:t>
            </a:r>
            <a:endParaRPr lang="en-US" dirty="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9</a:t>
            </a:fld>
            <a:endParaRPr lang="en-US" sz="1000" b="0" dirty="0" smtClean="0">
              <a:latin typeface="Tahoma" charset="0"/>
            </a:endParaRPr>
          </a:p>
        </p:txBody>
      </p:sp>
    </p:spTree>
    <p:extLst>
      <p:ext uri="{BB962C8B-B14F-4D97-AF65-F5344CB8AC3E}">
        <p14:creationId xmlns:p14="http://schemas.microsoft.com/office/powerpoint/2010/main" val="19829450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ゴシック"/>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Executive.thmx</Template>
  <TotalTime>11813</TotalTime>
  <Words>3683</Words>
  <Application>Microsoft Office PowerPoint</Application>
  <PresentationFormat>On-screen Show (4:3)</PresentationFormat>
  <Paragraphs>768</Paragraphs>
  <Slides>42</Slides>
  <Notes>27</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42</vt:i4>
      </vt:variant>
    </vt:vector>
  </HeadingPairs>
  <TitlesOfParts>
    <vt:vector size="59" baseType="lpstr">
      <vt:lpstr>Andale Mono</vt:lpstr>
      <vt:lpstr>ＭＳ Ｐゴシック</vt:lpstr>
      <vt:lpstr>ＭＳ Ｐゴシック</vt:lpstr>
      <vt:lpstr>Rix고딕 B</vt:lpstr>
      <vt:lpstr>Rix정고딕 B</vt:lpstr>
      <vt:lpstr>Segoe</vt:lpstr>
      <vt:lpstr>Arial</vt:lpstr>
      <vt:lpstr>Calibri</vt:lpstr>
      <vt:lpstr>Cambria Math</vt:lpstr>
      <vt:lpstr>Candara</vt:lpstr>
      <vt:lpstr>Century Gothic</vt:lpstr>
      <vt:lpstr>Courier New</vt:lpstr>
      <vt:lpstr>Franklin Gothic Book</vt:lpstr>
      <vt:lpstr>Microsoft Sans Serif</vt:lpstr>
      <vt:lpstr>Tahoma</vt:lpstr>
      <vt:lpstr>Wingdings</vt:lpstr>
      <vt:lpstr>Executive</vt:lpstr>
      <vt:lpstr>Taming Big Geospatial Data with Hadoop</vt:lpstr>
      <vt:lpstr>Outline</vt:lpstr>
      <vt:lpstr>Outline – details</vt:lpstr>
      <vt:lpstr>Big Movement Data</vt:lpstr>
      <vt:lpstr>Visualization and knowledge discovery</vt:lpstr>
      <vt:lpstr>Illustrations of mapping movements </vt:lpstr>
      <vt:lpstr>Community detections from mobility patterns</vt:lpstr>
      <vt:lpstr>MovePattern</vt:lpstr>
      <vt:lpstr>Distributed Computing using Hadoop</vt:lpstr>
      <vt:lpstr>Origins of MapReduce and Hadoop</vt:lpstr>
      <vt:lpstr>Characteristics of Hadoop</vt:lpstr>
      <vt:lpstr>Hadoop in ROGER</vt:lpstr>
      <vt:lpstr>Hadoop Architecture</vt:lpstr>
      <vt:lpstr>HDFS</vt:lpstr>
      <vt:lpstr>Terminologies</vt:lpstr>
      <vt:lpstr>Terminologies</vt:lpstr>
      <vt:lpstr>MapReduce computing paradigm</vt:lpstr>
      <vt:lpstr>Example: word count in a corpus</vt:lpstr>
      <vt:lpstr>Mapper</vt:lpstr>
      <vt:lpstr>Shuffle</vt:lpstr>
      <vt:lpstr>Reducer</vt:lpstr>
      <vt:lpstr>Combiner</vt:lpstr>
      <vt:lpstr>Reducer + Combiner</vt:lpstr>
      <vt:lpstr>Basic Hadoop Commands</vt:lpstr>
      <vt:lpstr>Example using Hadoop Streaming API</vt:lpstr>
      <vt:lpstr>Example in Spark</vt:lpstr>
      <vt:lpstr>New York taxi pickup passenger density map</vt:lpstr>
      <vt:lpstr>Taxi Data</vt:lpstr>
      <vt:lpstr>Find the cell number (index) that a point belongs to:</vt:lpstr>
      <vt:lpstr>Quiz</vt:lpstr>
      <vt:lpstr> Apache Pig</vt:lpstr>
      <vt:lpstr>What is Pig?</vt:lpstr>
      <vt:lpstr>Apache Pig Philosophy</vt:lpstr>
      <vt:lpstr>Pig Script and Grunt Shell</vt:lpstr>
      <vt:lpstr>Pig’s Data Model</vt:lpstr>
      <vt:lpstr>Pig Latin 1</vt:lpstr>
      <vt:lpstr>Pig Latin 2</vt:lpstr>
      <vt:lpstr>Pig Latin 3</vt:lpstr>
      <vt:lpstr>Preparing the data using Pig</vt:lpstr>
      <vt:lpstr>PowerPoint Presentation</vt:lpstr>
      <vt:lpstr>Pig script</vt:lpstr>
      <vt:lpstr>Preparing the data using Pig</vt:lpstr>
    </vt:vector>
  </TitlesOfParts>
  <Manager/>
  <Company>UIUC</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Annual Progress Update and Strategic Planning</dc:title>
  <dc:subject/>
  <dc:creator>Shaowen</dc:creator>
  <cp:keywords/>
  <dc:description/>
  <cp:lastModifiedBy>Yin, Junjun</cp:lastModifiedBy>
  <cp:revision>1635</cp:revision>
  <cp:lastPrinted>2013-09-23T17:54:31Z</cp:lastPrinted>
  <dcterms:created xsi:type="dcterms:W3CDTF">2012-09-19T16:58:51Z</dcterms:created>
  <dcterms:modified xsi:type="dcterms:W3CDTF">2016-02-16T16:50:59Z</dcterms:modified>
  <cp:category/>
</cp:coreProperties>
</file>